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xls" ContentType="application/vnd.ms-exce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Default Extension="doc" ContentType="application/msword"/>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slides/slide8.xml" ContentType="application/vnd.openxmlformats-officedocument.presentationml.slide+xml"/>
  <Override PartName="/ppt/slides/slide49.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57" r:id="rId2"/>
    <p:sldId id="259" r:id="rId3"/>
    <p:sldId id="260" r:id="rId4"/>
    <p:sldId id="258"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317" r:id="rId21"/>
    <p:sldId id="318" r:id="rId22"/>
    <p:sldId id="319" r:id="rId23"/>
    <p:sldId id="320" r:id="rId24"/>
    <p:sldId id="322" r:id="rId25"/>
    <p:sldId id="321" r:id="rId26"/>
    <p:sldId id="276" r:id="rId27"/>
    <p:sldId id="277" r:id="rId28"/>
    <p:sldId id="278" r:id="rId29"/>
    <p:sldId id="279" r:id="rId30"/>
    <p:sldId id="280" r:id="rId31"/>
    <p:sldId id="281" r:id="rId32"/>
    <p:sldId id="282" r:id="rId33"/>
    <p:sldId id="283" r:id="rId34"/>
    <p:sldId id="284" r:id="rId35"/>
    <p:sldId id="323" r:id="rId36"/>
    <p:sldId id="325" r:id="rId37"/>
    <p:sldId id="32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72" d="100"/>
          <a:sy n="72" d="100"/>
        </p:scale>
        <p:origin x="-1104" y="-10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3522"/>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6CA119C-9880-4938-A7CA-903A6FB59828}" type="datetimeFigureOut">
              <a:rPr lang="en-US" smtClean="0"/>
              <a:pPr/>
              <a:t>3/5/2018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60B8DF6-C414-4109-AD33-CE711D47D207}"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fontAlgn="base" hangingPunct="1">
              <a:spcBef>
                <a:spcPct val="0"/>
              </a:spcBef>
              <a:spcAft>
                <a:spcPct val="0"/>
              </a:spcAft>
            </a:pPr>
            <a:fld id="{0B256C5B-5C8F-413C-A259-149F85A0A7CD}" type="slidenum">
              <a:rPr lang="en-US" sz="1200">
                <a:solidFill>
                  <a:prstClr val="black"/>
                </a:solidFill>
              </a:rPr>
              <a:pPr algn="r" eaLnBrk="1" fontAlgn="base" hangingPunct="1">
                <a:spcBef>
                  <a:spcPct val="0"/>
                </a:spcBef>
                <a:spcAft>
                  <a:spcPct val="0"/>
                </a:spcAft>
              </a:pPr>
              <a:t>18</a:t>
            </a:fld>
            <a:endParaRPr lang="en-US" sz="1200">
              <a:solidFill>
                <a:prstClr val="black"/>
              </a:solidFill>
            </a:endParaRPr>
          </a:p>
        </p:txBody>
      </p:sp>
      <p:sp>
        <p:nvSpPr>
          <p:cNvPr id="13926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39268"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smtClean="0">
                <a:latin typeface="Arial" pitchFamily="34" charset="0"/>
              </a:rPr>
              <a:t>There have been new findings that have thrown new light on this issue </a:t>
            </a:r>
          </a:p>
          <a:p>
            <a:pPr eaLnBrk="1" hangingPunct="1"/>
            <a:r>
              <a:rPr lang="en-US" smtClean="0">
                <a:latin typeface="Arial" pitchFamily="34" charset="0"/>
              </a:rPr>
              <a:t>1. TF-FVIIa can activate FIX in addition to FX.</a:t>
            </a:r>
          </a:p>
          <a:p>
            <a:pPr eaLnBrk="1" hangingPunct="1"/>
            <a:r>
              <a:rPr lang="en-US" smtClean="0">
                <a:latin typeface="Arial" pitchFamily="34" charset="0"/>
              </a:rPr>
              <a:t>2. Discovery of a new protein called TFPI- (Tissue factor Pathway inhibitor) which combines with FXa and inhibits or blocks the further action of TF-FVIIa. This FXa is generated from the initial Tissue factor release and FVIIa. From this step onwards the extrinsic pathway doesn’t take part in haemostasis.</a:t>
            </a:r>
          </a:p>
          <a:p>
            <a:pPr eaLnBrk="1" hangingPunct="1"/>
            <a:r>
              <a:rPr lang="en-US" smtClean="0">
                <a:latin typeface="Arial" pitchFamily="34" charset="0"/>
              </a:rPr>
              <a:t>Cell based model. All the coagulation process occurs on a cell- (Endothelial cell/Platelets/Monocyte)</a:t>
            </a:r>
          </a:p>
          <a:p>
            <a:pPr eaLnBrk="1" hangingPunct="1"/>
            <a:endParaRPr lang="en-US" smtClean="0">
              <a:latin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fontAlgn="base" hangingPunct="1">
              <a:spcBef>
                <a:spcPct val="0"/>
              </a:spcBef>
              <a:spcAft>
                <a:spcPct val="0"/>
              </a:spcAft>
            </a:pPr>
            <a:fld id="{149197FB-B7EF-4E08-A8D6-EDDB0A40A3F3}" type="slidenum">
              <a:rPr lang="en-US" sz="1200">
                <a:solidFill>
                  <a:prstClr val="black"/>
                </a:solidFill>
              </a:rPr>
              <a:pPr algn="r" eaLnBrk="1" fontAlgn="base" hangingPunct="1">
                <a:spcBef>
                  <a:spcPct val="0"/>
                </a:spcBef>
                <a:spcAft>
                  <a:spcPct val="0"/>
                </a:spcAft>
              </a:pPr>
              <a:t>19</a:t>
            </a:fld>
            <a:endParaRPr lang="en-US" sz="1200">
              <a:solidFill>
                <a:prstClr val="black"/>
              </a:solidFill>
            </a:endParaRPr>
          </a:p>
        </p:txBody>
      </p:sp>
      <p:sp>
        <p:nvSpPr>
          <p:cNvPr id="14541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45412"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dirty="0" smtClean="0">
                <a:latin typeface="Arial" pitchFamily="34" charset="0"/>
              </a:rPr>
              <a:t>Based on the new findings a new pathway is presently is in use that incorporates the essence of the cascade but overcomes the issues raised. </a:t>
            </a:r>
          </a:p>
          <a:p>
            <a:pPr eaLnBrk="1" hangingPunct="1"/>
            <a:r>
              <a:rPr lang="en-US" dirty="0" smtClean="0">
                <a:latin typeface="Arial" pitchFamily="34" charset="0"/>
              </a:rPr>
              <a:t>The clotting process is initiated once TF is exposed or released which usually happens after injury. Like in extrinsic pathway it activates FX and also FIX. Once </a:t>
            </a:r>
            <a:r>
              <a:rPr lang="en-US" dirty="0" err="1" smtClean="0">
                <a:latin typeface="Arial" pitchFamily="34" charset="0"/>
              </a:rPr>
              <a:t>FXa</a:t>
            </a:r>
            <a:r>
              <a:rPr lang="en-US" dirty="0" smtClean="0">
                <a:latin typeface="Arial" pitchFamily="34" charset="0"/>
              </a:rPr>
              <a:t> is generated the extrinsic pathway is blocked by TFPI. The activated </a:t>
            </a:r>
            <a:r>
              <a:rPr lang="en-US" dirty="0" err="1" smtClean="0">
                <a:latin typeface="Arial" pitchFamily="34" charset="0"/>
              </a:rPr>
              <a:t>FIXa</a:t>
            </a:r>
            <a:r>
              <a:rPr lang="en-US" dirty="0" smtClean="0">
                <a:latin typeface="Arial" pitchFamily="34" charset="0"/>
              </a:rPr>
              <a:t> generates a lot of thrombin as </a:t>
            </a:r>
            <a:r>
              <a:rPr lang="en-US" dirty="0" err="1" smtClean="0">
                <a:latin typeface="Arial" pitchFamily="34" charset="0"/>
              </a:rPr>
              <a:t>FVIIIa</a:t>
            </a:r>
            <a:r>
              <a:rPr lang="en-US" dirty="0" smtClean="0">
                <a:latin typeface="Arial" pitchFamily="34" charset="0"/>
              </a:rPr>
              <a:t> is available following the latter’s activation by thrombin formed from the initiation step. Therefore this step is called amplification due to the acceleration obtained following generation of lot of thrombin. Continuity of thrombin generation happens from the old intrinsic pathway process initiated by FXI which is activated by thrombin. </a:t>
            </a:r>
          </a:p>
          <a:p>
            <a:pPr eaLnBrk="1" hangingPunct="1"/>
            <a:r>
              <a:rPr lang="en-US" dirty="0" smtClean="0">
                <a:latin typeface="Arial" pitchFamily="34" charset="0"/>
              </a:rPr>
              <a:t>From these steps it is very clear how important FIX, FVIII are in the formation of the clot along with FVII and FX. Therefore their deficiency causes a lot of bleeding. This also is the reason that FXI deficiency the bleeding is not severe. The new pathway also explains why FXII is not at all involved in the process of clot formation and how extrinsic pathway cannot complete clot formation though it initiates it.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3/5/2018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5.wmf"/><Relationship Id="rId7"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oleObject" Target="../embeddings/oleObject4.bin"/><Relationship Id="rId4" Type="http://schemas.openxmlformats.org/officeDocument/2006/relationships/oleObject" Target="../embeddings/oleObject3.bin"/></Relationships>
</file>

<file path=ppt/slides/_rels/slide3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image" Target="../media/image46.jpe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7.xml"/><Relationship Id="rId6" Type="http://schemas.openxmlformats.org/officeDocument/2006/relationships/image" Target="../media/image83.jpeg"/><Relationship Id="rId5" Type="http://schemas.openxmlformats.org/officeDocument/2006/relationships/image" Target="../media/image82.jpeg"/><Relationship Id="rId4" Type="http://schemas.openxmlformats.org/officeDocument/2006/relationships/image" Target="../media/image81.jpeg"/></Relationships>
</file>

<file path=ppt/slides/_rels/slide46.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jpeg"/><Relationship Id="rId1" Type="http://schemas.openxmlformats.org/officeDocument/2006/relationships/slideLayout" Target="../slideLayouts/slideLayout7.xml"/><Relationship Id="rId6" Type="http://schemas.openxmlformats.org/officeDocument/2006/relationships/image" Target="../media/image89.jpeg"/><Relationship Id="rId5" Type="http://schemas.openxmlformats.org/officeDocument/2006/relationships/image" Target="../media/image88.jpeg"/><Relationship Id="rId4" Type="http://schemas.openxmlformats.org/officeDocument/2006/relationships/image" Target="../media/image87.jpeg"/></Relationships>
</file>

<file path=ppt/slides/_rels/slide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86.wm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5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image" Target="../media/image112.png"/><Relationship Id="rId1" Type="http://schemas.openxmlformats.org/officeDocument/2006/relationships/slideLayout" Target="../slideLayouts/slideLayout7.xml"/><Relationship Id="rId6" Type="http://schemas.openxmlformats.org/officeDocument/2006/relationships/image" Target="../media/image116.wmf"/><Relationship Id="rId5" Type="http://schemas.openxmlformats.org/officeDocument/2006/relationships/image" Target="../media/image115.png"/><Relationship Id="rId4" Type="http://schemas.openxmlformats.org/officeDocument/2006/relationships/image" Target="../media/image114.wmf"/></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Microsoft_Office_Excel_97-2003_Worksheet1.xls"/><Relationship Id="rId2" Type="http://schemas.openxmlformats.org/officeDocument/2006/relationships/slideLayout" Target="../slideLayouts/slideLayout7.xml"/><Relationship Id="rId1" Type="http://schemas.openxmlformats.org/officeDocument/2006/relationships/vmlDrawing" Target="../drawings/vmlDrawing3.vml"/></Relationships>
</file>

<file path=ppt/slides/_rels/slide61.xml.rels><?xml version="1.0" encoding="UTF-8" standalone="yes"?>
<Relationships xmlns="http://schemas.openxmlformats.org/package/2006/relationships"><Relationship Id="rId3" Type="http://schemas.openxmlformats.org/officeDocument/2006/relationships/oleObject" Target="../embeddings/Microsoft_Office_Excel_97-2003_Worksheet2.xls"/><Relationship Id="rId2" Type="http://schemas.openxmlformats.org/officeDocument/2006/relationships/slideLayout" Target="../slideLayouts/slideLayout7.xml"/><Relationship Id="rId1" Type="http://schemas.openxmlformats.org/officeDocument/2006/relationships/vmlDrawing" Target="../drawings/vmlDrawing4.vml"/></Relationships>
</file>

<file path=ppt/slides/_rels/slide62.xml.rels><?xml version="1.0" encoding="UTF-8" standalone="yes"?>
<Relationships xmlns="http://schemas.openxmlformats.org/package/2006/relationships"><Relationship Id="rId3" Type="http://schemas.openxmlformats.org/officeDocument/2006/relationships/oleObject" Target="../embeddings/Microsoft_Office_Excel_97-2003_Worksheet3.xls"/><Relationship Id="rId2" Type="http://schemas.openxmlformats.org/officeDocument/2006/relationships/slideLayout" Target="../slideLayouts/slideLayout7.xml"/><Relationship Id="rId1" Type="http://schemas.openxmlformats.org/officeDocument/2006/relationships/vmlDrawing" Target="../drawings/vmlDrawing5.vml"/></Relationships>
</file>

<file path=ppt/slides/_rels/slide63.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oleObject" Target="../embeddings/Microsoft_Office_Word_97_-_2003_Document4.doc"/><Relationship Id="rId4" Type="http://schemas.openxmlformats.org/officeDocument/2006/relationships/image" Target="../media/image122.jpeg"/></Relationships>
</file>

<file path=ppt/slides/_rels/slide6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6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7.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M-Vijyoti_PPT_Op5-01.jpg"/>
          <p:cNvPicPr>
            <a:picLocks noChangeAspect="1"/>
          </p:cNvPicPr>
          <p:nvPr/>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0" y="0"/>
            <a:ext cx="10688638" cy="7556392"/>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 val="40680646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PBM? </a:t>
            </a:r>
            <a:r>
              <a:rPr lang="en-US" dirty="0" smtClean="0">
                <a:ea typeface="MS PGothic" charset="0"/>
              </a:rPr>
              <a:t>…….. </a:t>
            </a:r>
            <a:r>
              <a:rPr lang="en-US" i="1" dirty="0" smtClean="0">
                <a:ea typeface="MS PGothic" charset="0"/>
              </a:rPr>
              <a:t>Contd ….</a:t>
            </a:r>
            <a:endParaRPr lang="en-US" dirty="0"/>
          </a:p>
        </p:txBody>
      </p:sp>
      <p:sp>
        <p:nvSpPr>
          <p:cNvPr id="3" name="Content Placeholder 2"/>
          <p:cNvSpPr>
            <a:spLocks noGrp="1"/>
          </p:cNvSpPr>
          <p:nvPr>
            <p:ph idx="1"/>
          </p:nvPr>
        </p:nvSpPr>
        <p:spPr>
          <a:xfrm>
            <a:off x="553849" y="1657787"/>
            <a:ext cx="8036302" cy="4663500"/>
          </a:xfrm>
        </p:spPr>
        <p:txBody>
          <a:bodyPr>
            <a:normAutofit/>
          </a:bodyPr>
          <a:lstStyle/>
          <a:p>
            <a:r>
              <a:rPr lang="en-US" dirty="0" smtClean="0"/>
              <a:t>A series of ‘rights’</a:t>
            </a:r>
          </a:p>
          <a:p>
            <a:pPr lvl="1"/>
            <a:r>
              <a:rPr lang="en-US" dirty="0" smtClean="0"/>
              <a:t>Right Patient</a:t>
            </a:r>
          </a:p>
          <a:p>
            <a:pPr lvl="2"/>
            <a:r>
              <a:rPr lang="en-US" dirty="0" smtClean="0"/>
              <a:t>Right Product</a:t>
            </a:r>
          </a:p>
          <a:p>
            <a:pPr lvl="3"/>
            <a:r>
              <a:rPr lang="en-US" dirty="0" smtClean="0"/>
              <a:t>Right Reason</a:t>
            </a:r>
          </a:p>
          <a:p>
            <a:pPr lvl="4"/>
            <a:r>
              <a:rPr lang="en-US" dirty="0" smtClean="0"/>
              <a:t>Right Time</a:t>
            </a:r>
          </a:p>
          <a:p>
            <a:pPr lvl="4"/>
            <a:endParaRPr lang="en-US" dirty="0" smtClean="0"/>
          </a:p>
          <a:p>
            <a:pPr>
              <a:buNone/>
            </a:pPr>
            <a:r>
              <a:rPr lang="en-US" dirty="0" smtClean="0"/>
              <a:t> ‘Right’ means?</a:t>
            </a:r>
          </a:p>
          <a:p>
            <a:pPr>
              <a:buNone/>
            </a:pPr>
            <a:endParaRPr lang="en-US" dirty="0" smtClean="0"/>
          </a:p>
          <a:p>
            <a:pPr lvl="1"/>
            <a:r>
              <a:rPr lang="en-US" dirty="0" smtClean="0"/>
              <a:t>Clinical decision informed by evidence</a:t>
            </a:r>
          </a:p>
          <a:p>
            <a:pPr>
              <a:buNone/>
            </a:pPr>
            <a:endParaRPr lang="en-US" dirty="0"/>
          </a:p>
        </p:txBody>
      </p:sp>
      <p:sp>
        <p:nvSpPr>
          <p:cNvPr id="8" name="Title 1"/>
          <p:cNvSpPr txBox="1">
            <a:spLocks/>
          </p:cNvSpPr>
          <p:nvPr/>
        </p:nvSpPr>
        <p:spPr>
          <a:xfrm>
            <a:off x="553848" y="5776639"/>
            <a:ext cx="8036303" cy="809624"/>
          </a:xfrm>
          <a:prstGeom prst="rect">
            <a:avLst/>
          </a:prstGeom>
        </p:spPr>
        <p:txBody>
          <a:bodyPr vert="horz" lIns="87276" tIns="43638" rIns="87276" bIns="43638" rtlCol="0" anchor="t">
            <a:noAutofit/>
          </a:bodyPr>
          <a:lstStyle>
            <a:lvl1pPr algn="l" defTabSz="436381" rtl="0" eaLnBrk="1" latinLnBrk="0" hangingPunct="1">
              <a:spcBef>
                <a:spcPct val="0"/>
              </a:spcBef>
              <a:buNone/>
              <a:defRPr sz="2800" b="1" i="0" kern="1200">
                <a:solidFill>
                  <a:srgbClr val="000096"/>
                </a:solidFill>
                <a:latin typeface="Arial"/>
                <a:ea typeface="+mj-ea"/>
                <a:cs typeface="Arial"/>
              </a:defRPr>
            </a:lvl1pPr>
          </a:lstStyle>
          <a:p>
            <a:pPr algn="ctr"/>
            <a:endParaRPr lang="en-US" sz="2400" i="1" dirty="0">
              <a:solidFill>
                <a:srgbClr val="FF6600"/>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54038" y="1657350"/>
            <a:ext cx="8589962" cy="3717925"/>
          </a:xfrm>
        </p:spPr>
        <p:txBody>
          <a:bodyPr/>
          <a:lstStyle/>
          <a:p>
            <a:endParaRPr lang="en-US" sz="2800" dirty="0" smtClean="0"/>
          </a:p>
          <a:p>
            <a:endParaRPr lang="en-US" sz="2800" dirty="0" smtClean="0"/>
          </a:p>
          <a:p>
            <a:pPr>
              <a:buNone/>
            </a:pPr>
            <a:r>
              <a:rPr lang="en-US" sz="6000" dirty="0" smtClean="0"/>
              <a:t>Who defines the right? </a:t>
            </a:r>
          </a:p>
          <a:p>
            <a:endParaRPr lang="en-US" sz="54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DIAGNOSTIC RESULTS – TURNAROUND TIME</a:t>
            </a:r>
            <a:endParaRPr lang="en-US" dirty="0"/>
          </a:p>
        </p:txBody>
      </p:sp>
      <p:sp>
        <p:nvSpPr>
          <p:cNvPr id="26" name="Content Placeholder 25"/>
          <p:cNvSpPr>
            <a:spLocks noGrp="1"/>
          </p:cNvSpPr>
          <p:nvPr>
            <p:ph idx="1"/>
          </p:nvPr>
        </p:nvSpPr>
        <p:spPr>
          <a:xfrm>
            <a:off x="228599" y="1483283"/>
            <a:ext cx="8361552" cy="3892516"/>
          </a:xfrm>
        </p:spPr>
        <p:txBody>
          <a:bodyPr/>
          <a:lstStyle/>
          <a:p>
            <a:endParaRPr lang="en-US" dirty="0" smtClean="0"/>
          </a:p>
          <a:p>
            <a:endParaRPr lang="en-US" dirty="0"/>
          </a:p>
        </p:txBody>
      </p:sp>
      <p:sp>
        <p:nvSpPr>
          <p:cNvPr id="6" name="Rectangle 5"/>
          <p:cNvSpPr/>
          <p:nvPr/>
        </p:nvSpPr>
        <p:spPr>
          <a:xfrm>
            <a:off x="268251" y="1365399"/>
            <a:ext cx="8321901" cy="584776"/>
          </a:xfrm>
          <a:prstGeom prst="rect">
            <a:avLst/>
          </a:prstGeom>
        </p:spPr>
        <p:txBody>
          <a:bodyPr wrap="square">
            <a:spAutoFit/>
          </a:bodyPr>
          <a:lstStyle/>
          <a:p>
            <a:pPr>
              <a:spcBef>
                <a:spcPct val="50000"/>
              </a:spcBef>
              <a:buFontTx/>
              <a:buNone/>
            </a:pPr>
            <a:r>
              <a:rPr lang="en-GB" altLang="de-DE" b="1" u="sng" dirty="0" smtClean="0">
                <a:latin typeface="Arial"/>
                <a:cs typeface="Arial"/>
              </a:rPr>
              <a:t>Routine laboratory testing + </a:t>
            </a:r>
            <a:r>
              <a:rPr lang="en-GB" altLang="de-DE" b="1" u="sng" dirty="0" err="1" smtClean="0">
                <a:latin typeface="Arial"/>
                <a:cs typeface="Arial"/>
              </a:rPr>
              <a:t>allogeneic</a:t>
            </a:r>
            <a:r>
              <a:rPr lang="en-GB" altLang="de-DE" b="1" u="sng" dirty="0" smtClean="0">
                <a:latin typeface="Arial"/>
                <a:cs typeface="Arial"/>
              </a:rPr>
              <a:t> blood transfusion: </a:t>
            </a:r>
            <a:r>
              <a:rPr lang="en-GB" altLang="de-DE" sz="3200" b="1" u="sng" dirty="0" smtClean="0">
                <a:solidFill>
                  <a:srgbClr val="FF0000"/>
                </a:solidFill>
                <a:latin typeface="Arial"/>
                <a:cs typeface="Arial"/>
              </a:rPr>
              <a:t>90 min</a:t>
            </a:r>
            <a:endParaRPr lang="en-GB" altLang="de-DE" sz="2000" b="1" u="sng" dirty="0">
              <a:latin typeface="Arial"/>
              <a:cs typeface="Arial"/>
            </a:endParaRPr>
          </a:p>
        </p:txBody>
      </p:sp>
      <p:sp>
        <p:nvSpPr>
          <p:cNvPr id="7" name="Text Box 6"/>
          <p:cNvSpPr txBox="1">
            <a:spLocks noChangeArrowheads="1"/>
          </p:cNvSpPr>
          <p:nvPr/>
        </p:nvSpPr>
        <p:spPr bwMode="auto">
          <a:xfrm>
            <a:off x="152400" y="2037485"/>
            <a:ext cx="2969154" cy="400110"/>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
                <a:solidFill>
                  <a:srgbClr val="FF99FF"/>
                </a:solidFill>
              </a14:hiddenFill>
            </a:ext>
            <a:ext uri="{91240B29-F687-4f45-9708-019B960494DF}">
              <a14:hiddenLine xmlns:mc="http://schemas.openxmlformats.org/markup-compatibility/2006" xmlns:mv="urn:schemas-microsoft-com:mac:vml" xmlns:a14="http://schemas.microsoft.com/office/drawing/2010/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r">
              <a:spcBef>
                <a:spcPct val="50000"/>
              </a:spcBef>
              <a:buFontTx/>
              <a:buNone/>
            </a:pPr>
            <a:r>
              <a:rPr lang="en-GB" altLang="de-DE" sz="2000" b="1" dirty="0">
                <a:latin typeface="Arial"/>
                <a:cs typeface="Arial"/>
              </a:rPr>
              <a:t>(50 to 70 min) 60 min</a:t>
            </a:r>
          </a:p>
        </p:txBody>
      </p:sp>
      <p:sp>
        <p:nvSpPr>
          <p:cNvPr id="8" name="Text Box 7"/>
          <p:cNvSpPr txBox="1">
            <a:spLocks noChangeArrowheads="1"/>
          </p:cNvSpPr>
          <p:nvPr/>
        </p:nvSpPr>
        <p:spPr bwMode="auto">
          <a:xfrm>
            <a:off x="4648200" y="2059009"/>
            <a:ext cx="3048000" cy="400110"/>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
                <a:solidFill>
                  <a:srgbClr val="3399FF"/>
                </a:solidFill>
              </a14:hiddenFill>
            </a:ext>
            <a:ext uri="{91240B29-F687-4f45-9708-019B960494DF}">
              <a14:hiddenLine xmlns:mc="http://schemas.openxmlformats.org/markup-compatibility/2006" xmlns:mv="urn:schemas-microsoft-com:mac:vml" xmlns:a14="http://schemas.microsoft.com/office/drawing/2010/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r">
              <a:spcBef>
                <a:spcPct val="50000"/>
              </a:spcBef>
              <a:buFontTx/>
              <a:buNone/>
            </a:pPr>
            <a:r>
              <a:rPr lang="en-GB" altLang="de-DE" sz="2000" b="1" dirty="0">
                <a:latin typeface="Arial"/>
                <a:cs typeface="Arial"/>
              </a:rPr>
              <a:t>+      about 30 min</a:t>
            </a:r>
          </a:p>
        </p:txBody>
      </p:sp>
      <p:sp>
        <p:nvSpPr>
          <p:cNvPr id="9" name="Text Box 4"/>
          <p:cNvSpPr txBox="1">
            <a:spLocks noChangeArrowheads="1"/>
          </p:cNvSpPr>
          <p:nvPr/>
        </p:nvSpPr>
        <p:spPr bwMode="auto">
          <a:xfrm>
            <a:off x="258336" y="2714750"/>
            <a:ext cx="4154896" cy="466725"/>
          </a:xfrm>
          <a:prstGeom prst="rect">
            <a:avLst/>
          </a:prstGeom>
          <a:solidFill>
            <a:srgbClr val="FF99FF"/>
          </a:solidFill>
          <a:ln w="9525">
            <a:solidFill>
              <a:schemeClr val="tx1"/>
            </a:solidFill>
            <a:miter lim="800000"/>
            <a:headEnd/>
            <a:tailEnd/>
          </a:ln>
          <a:effectLst/>
          <a:extLst>
            <a:ext uri="{AF507438-7753-43e0-B8FC-AC1667EBCBE1}">
              <a14:hiddenEffects xmlns:mc="http://schemas.openxmlformats.org/markup-compatibility/2006" xmlns:mv="urn:schemas-microsoft-com:mac:vml"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50000"/>
              </a:spcBef>
              <a:buFontTx/>
              <a:buNone/>
            </a:pPr>
            <a:r>
              <a:rPr lang="en-GB" altLang="de-DE" sz="2400" b="1" dirty="0">
                <a:latin typeface="Arial"/>
                <a:cs typeface="Arial"/>
              </a:rPr>
              <a:t>Lab turn-around time</a:t>
            </a:r>
          </a:p>
        </p:txBody>
      </p:sp>
      <p:sp>
        <p:nvSpPr>
          <p:cNvPr id="10" name="Text Box 5"/>
          <p:cNvSpPr txBox="1">
            <a:spLocks noChangeArrowheads="1"/>
          </p:cNvSpPr>
          <p:nvPr/>
        </p:nvSpPr>
        <p:spPr bwMode="auto">
          <a:xfrm>
            <a:off x="5257800" y="2678505"/>
            <a:ext cx="2590800" cy="466725"/>
          </a:xfrm>
          <a:prstGeom prst="rect">
            <a:avLst/>
          </a:prstGeom>
          <a:solidFill>
            <a:srgbClr val="3399FF"/>
          </a:solidFill>
          <a:ln w="9525">
            <a:solidFill>
              <a:schemeClr val="tx1"/>
            </a:solidFill>
            <a:miter lim="800000"/>
            <a:headEnd/>
            <a:tailEnd/>
          </a:ln>
          <a:effectLst/>
          <a:extLst>
            <a:ext uri="{AF507438-7753-43e0-B8FC-AC1667EBCBE1}">
              <a14:hiddenEffects xmlns:mc="http://schemas.openxmlformats.org/markup-compatibility/2006" xmlns:mv="urn:schemas-microsoft-com:mac:vml"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50000"/>
              </a:spcBef>
              <a:buFontTx/>
              <a:buNone/>
            </a:pPr>
            <a:r>
              <a:rPr lang="en-GB" altLang="de-DE" sz="2400" b="1" dirty="0" smtClean="0">
                <a:latin typeface="Arial"/>
                <a:cs typeface="Arial"/>
              </a:rPr>
              <a:t>Time totreat</a:t>
            </a:r>
            <a:endParaRPr lang="en-GB" altLang="de-DE" sz="2400" b="1" dirty="0">
              <a:latin typeface="Arial"/>
              <a:cs typeface="Arial"/>
            </a:endParaRPr>
          </a:p>
        </p:txBody>
      </p:sp>
      <p:sp>
        <p:nvSpPr>
          <p:cNvPr id="11" name="Text Box 8"/>
          <p:cNvSpPr txBox="1">
            <a:spLocks noChangeArrowheads="1"/>
          </p:cNvSpPr>
          <p:nvPr/>
        </p:nvSpPr>
        <p:spPr bwMode="auto">
          <a:xfrm>
            <a:off x="152400" y="3254953"/>
            <a:ext cx="8839200" cy="707886"/>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50000"/>
              </a:spcBef>
              <a:buFontTx/>
              <a:buNone/>
            </a:pPr>
            <a:r>
              <a:rPr lang="en-GB" altLang="de-DE" sz="2000" b="1" u="sng" dirty="0" smtClean="0">
                <a:latin typeface="Arial"/>
                <a:cs typeface="Arial"/>
              </a:rPr>
              <a:t>Thromboelastography </a:t>
            </a:r>
            <a:r>
              <a:rPr lang="en-GB" altLang="de-DE" sz="2000" b="1" u="sng" dirty="0">
                <a:latin typeface="Arial"/>
                <a:cs typeface="Arial"/>
              </a:rPr>
              <a:t>+ allogeneic blood transfusion: </a:t>
            </a:r>
            <a:r>
              <a:rPr lang="en-GB" altLang="de-DE" sz="4000" b="1" u="sng" dirty="0">
                <a:solidFill>
                  <a:srgbClr val="FF9900"/>
                </a:solidFill>
                <a:latin typeface="Arial"/>
                <a:cs typeface="Arial"/>
              </a:rPr>
              <a:t>60 min</a:t>
            </a:r>
            <a:endParaRPr lang="en-GB" altLang="de-DE" sz="2400" b="1" u="sng" dirty="0">
              <a:latin typeface="Arial"/>
              <a:cs typeface="Arial"/>
            </a:endParaRPr>
          </a:p>
        </p:txBody>
      </p:sp>
      <p:sp>
        <p:nvSpPr>
          <p:cNvPr id="12" name="Text Box 11"/>
          <p:cNvSpPr txBox="1">
            <a:spLocks noChangeArrowheads="1"/>
          </p:cNvSpPr>
          <p:nvPr/>
        </p:nvSpPr>
        <p:spPr bwMode="auto">
          <a:xfrm>
            <a:off x="76200" y="4124573"/>
            <a:ext cx="2819400" cy="400110"/>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
                <a:solidFill>
                  <a:srgbClr val="FF99FF"/>
                </a:solidFill>
              </a14:hiddenFill>
            </a:ext>
            <a:ext uri="{91240B29-F687-4f45-9708-019B960494DF}">
              <a14:hiddenLine xmlns:mc="http://schemas.openxmlformats.org/markup-compatibility/2006" xmlns:mv="urn:schemas-microsoft-com:mac:vml" xmlns:a14="http://schemas.microsoft.com/office/drawing/2010/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r">
              <a:spcBef>
                <a:spcPct val="50000"/>
              </a:spcBef>
              <a:buFontTx/>
              <a:buNone/>
            </a:pPr>
            <a:r>
              <a:rPr lang="en-GB" altLang="de-DE" sz="2000" b="1" dirty="0">
                <a:latin typeface="Arial"/>
                <a:cs typeface="Arial"/>
              </a:rPr>
              <a:t>4 + 6 + </a:t>
            </a:r>
            <a:r>
              <a:rPr lang="en-GB" altLang="de-DE" sz="2000" b="1" dirty="0" smtClean="0">
                <a:latin typeface="Arial"/>
                <a:cs typeface="Arial"/>
              </a:rPr>
              <a:t> 20 </a:t>
            </a:r>
            <a:r>
              <a:rPr lang="en-GB" altLang="de-DE" sz="2000" b="1" dirty="0">
                <a:latin typeface="Arial"/>
                <a:cs typeface="Arial"/>
              </a:rPr>
              <a:t>= 30 min</a:t>
            </a:r>
          </a:p>
        </p:txBody>
      </p:sp>
      <p:sp>
        <p:nvSpPr>
          <p:cNvPr id="13" name="Text Box 12"/>
          <p:cNvSpPr txBox="1">
            <a:spLocks noChangeArrowheads="1"/>
          </p:cNvSpPr>
          <p:nvPr/>
        </p:nvSpPr>
        <p:spPr bwMode="auto">
          <a:xfrm>
            <a:off x="2960184" y="4146097"/>
            <a:ext cx="2438400" cy="400110"/>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
                <a:solidFill>
                  <a:srgbClr val="3399FF"/>
                </a:solidFill>
              </a14:hiddenFill>
            </a:ext>
            <a:ext uri="{91240B29-F687-4f45-9708-019B960494DF}">
              <a14:hiddenLine xmlns:mc="http://schemas.openxmlformats.org/markup-compatibility/2006" xmlns:mv="urn:schemas-microsoft-com:mac:vml" xmlns:a14="http://schemas.microsoft.com/office/drawing/2010/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r">
              <a:spcBef>
                <a:spcPct val="50000"/>
              </a:spcBef>
              <a:buFontTx/>
              <a:buNone/>
            </a:pPr>
            <a:r>
              <a:rPr lang="en-GB" altLang="de-DE" sz="2000" b="1" dirty="0">
                <a:latin typeface="Arial"/>
                <a:cs typeface="Arial"/>
              </a:rPr>
              <a:t>+   about 30 min</a:t>
            </a:r>
          </a:p>
        </p:txBody>
      </p:sp>
      <p:sp>
        <p:nvSpPr>
          <p:cNvPr id="14" name="Text Box 9"/>
          <p:cNvSpPr txBox="1">
            <a:spLocks noChangeArrowheads="1"/>
          </p:cNvSpPr>
          <p:nvPr/>
        </p:nvSpPr>
        <p:spPr bwMode="auto">
          <a:xfrm>
            <a:off x="228600" y="4753965"/>
            <a:ext cx="304800" cy="466725"/>
          </a:xfrm>
          <a:prstGeom prst="rect">
            <a:avLst/>
          </a:prstGeom>
          <a:solidFill>
            <a:srgbClr val="FF99FF"/>
          </a:solidFill>
          <a:ln w="9525">
            <a:solidFill>
              <a:schemeClr val="tx1"/>
            </a:solidFill>
            <a:miter lim="800000"/>
            <a:headEnd/>
            <a:tailEnd/>
          </a:ln>
          <a:effectLst/>
          <a:extLst>
            <a:ext uri="{AF507438-7753-43e0-B8FC-AC1667EBCBE1}">
              <a14:hiddenEffects xmlns:mc="http://schemas.openxmlformats.org/markup-compatibility/2006" xmlns:mv="urn:schemas-microsoft-com:mac:vml"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50000"/>
              </a:spcBef>
              <a:buFontTx/>
              <a:buNone/>
            </a:pPr>
            <a:r>
              <a:rPr lang="en-GB" altLang="de-DE" sz="2400" b="1" dirty="0">
                <a:latin typeface="Arial"/>
                <a:cs typeface="Arial"/>
              </a:rPr>
              <a:t>S</a:t>
            </a:r>
          </a:p>
        </p:txBody>
      </p:sp>
      <p:sp>
        <p:nvSpPr>
          <p:cNvPr id="15" name="Text Box 13"/>
          <p:cNvSpPr txBox="1">
            <a:spLocks noChangeArrowheads="1"/>
          </p:cNvSpPr>
          <p:nvPr/>
        </p:nvSpPr>
        <p:spPr bwMode="auto">
          <a:xfrm>
            <a:off x="609600" y="4753965"/>
            <a:ext cx="533400" cy="466725"/>
          </a:xfrm>
          <a:prstGeom prst="rect">
            <a:avLst/>
          </a:prstGeom>
          <a:solidFill>
            <a:srgbClr val="FF99FF"/>
          </a:solidFill>
          <a:ln w="9525">
            <a:solidFill>
              <a:schemeClr val="tx1"/>
            </a:solidFill>
            <a:miter lim="800000"/>
            <a:headEnd/>
            <a:tailEnd/>
          </a:ln>
          <a:effectLst/>
          <a:extLst>
            <a:ext uri="{AF507438-7753-43e0-B8FC-AC1667EBCBE1}">
              <a14:hiddenEffects xmlns:mc="http://schemas.openxmlformats.org/markup-compatibility/2006" xmlns:mv="urn:schemas-microsoft-com:mac:vml"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50000"/>
              </a:spcBef>
              <a:buFontTx/>
              <a:buNone/>
            </a:pPr>
            <a:r>
              <a:rPr lang="en-GB" altLang="de-DE" sz="2400" b="1" dirty="0">
                <a:latin typeface="Arial"/>
                <a:cs typeface="Arial"/>
              </a:rPr>
              <a:t>R</a:t>
            </a:r>
          </a:p>
        </p:txBody>
      </p:sp>
      <p:sp>
        <p:nvSpPr>
          <p:cNvPr id="16" name="Text Box 14"/>
          <p:cNvSpPr txBox="1">
            <a:spLocks noChangeArrowheads="1"/>
          </p:cNvSpPr>
          <p:nvPr/>
        </p:nvSpPr>
        <p:spPr bwMode="auto">
          <a:xfrm>
            <a:off x="1219200" y="4753965"/>
            <a:ext cx="1676400" cy="466725"/>
          </a:xfrm>
          <a:prstGeom prst="rect">
            <a:avLst/>
          </a:prstGeom>
          <a:solidFill>
            <a:srgbClr val="FF99FF"/>
          </a:solidFill>
          <a:ln w="9525">
            <a:solidFill>
              <a:schemeClr val="tx1"/>
            </a:solidFill>
            <a:miter lim="800000"/>
            <a:headEnd/>
            <a:tailEnd/>
          </a:ln>
          <a:effectLst/>
          <a:extLst>
            <a:ext uri="{AF507438-7753-43e0-B8FC-AC1667EBCBE1}">
              <a14:hiddenEffects xmlns:mc="http://schemas.openxmlformats.org/markup-compatibility/2006" xmlns:mv="urn:schemas-microsoft-com:mac:vml"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50000"/>
              </a:spcBef>
              <a:buFontTx/>
              <a:buNone/>
            </a:pPr>
            <a:r>
              <a:rPr lang="en-GB" altLang="de-DE" sz="2400" b="1" dirty="0">
                <a:latin typeface="Arial"/>
                <a:cs typeface="Arial"/>
              </a:rPr>
              <a:t>MA</a:t>
            </a:r>
          </a:p>
        </p:txBody>
      </p:sp>
      <p:sp>
        <p:nvSpPr>
          <p:cNvPr id="17" name="Text Box 10"/>
          <p:cNvSpPr txBox="1">
            <a:spLocks noChangeArrowheads="1"/>
          </p:cNvSpPr>
          <p:nvPr/>
        </p:nvSpPr>
        <p:spPr bwMode="auto">
          <a:xfrm>
            <a:off x="3230136" y="4710917"/>
            <a:ext cx="2438400" cy="466725"/>
          </a:xfrm>
          <a:prstGeom prst="rect">
            <a:avLst/>
          </a:prstGeom>
          <a:solidFill>
            <a:srgbClr val="3399FF"/>
          </a:solidFill>
          <a:ln w="9525">
            <a:solidFill>
              <a:schemeClr val="tx1"/>
            </a:solidFill>
            <a:miter lim="800000"/>
            <a:headEnd/>
            <a:tailEnd/>
          </a:ln>
          <a:effectLst/>
          <a:extLst>
            <a:ext uri="{AF507438-7753-43e0-B8FC-AC1667EBCBE1}">
              <a14:hiddenEffects xmlns:mc="http://schemas.openxmlformats.org/markup-compatibility/2006" xmlns:mv="urn:schemas-microsoft-com:mac:vml"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50000"/>
              </a:spcBef>
              <a:buFontTx/>
              <a:buNone/>
            </a:pPr>
            <a:r>
              <a:rPr lang="en-GB" altLang="de-DE" sz="2400" b="1" dirty="0" smtClean="0">
                <a:latin typeface="Arial"/>
                <a:cs typeface="Arial"/>
              </a:rPr>
              <a:t>Time to treat</a:t>
            </a:r>
            <a:endParaRPr lang="en-GB" altLang="de-DE" sz="2400" b="1" dirty="0">
              <a:latin typeface="Arial"/>
              <a:cs typeface="Arial"/>
            </a:endParaRPr>
          </a:p>
        </p:txBody>
      </p:sp>
      <p:pic>
        <p:nvPicPr>
          <p:cNvPr id="18" name="Picture 17" descr="C:\Users\admin\Desktop\rare-bleeding-and-clotting-disorders-resource-room.jpg"/>
          <p:cNvPicPr>
            <a:picLocks noChangeAspect="1" noChangeArrowheads="1"/>
          </p:cNvPicPr>
          <p:nvPr/>
        </p:nvPicPr>
        <p:blipFill>
          <a:blip r:embed="rId2"/>
          <a:srcRect/>
          <a:stretch>
            <a:fillRect/>
          </a:stretch>
        </p:blipFill>
        <p:spPr bwMode="auto">
          <a:xfrm>
            <a:off x="5859192" y="4224029"/>
            <a:ext cx="3200400" cy="2609775"/>
          </a:xfrm>
          <a:prstGeom prst="rect">
            <a:avLst/>
          </a:prstGeom>
          <a:noFill/>
        </p:spPr>
      </p:pic>
      <p:sp>
        <p:nvSpPr>
          <p:cNvPr id="19" name="TextBox 18"/>
          <p:cNvSpPr txBox="1"/>
          <p:nvPr/>
        </p:nvSpPr>
        <p:spPr>
          <a:xfrm>
            <a:off x="228599" y="5469949"/>
            <a:ext cx="5334001" cy="830997"/>
          </a:xfrm>
          <a:prstGeom prst="rect">
            <a:avLst/>
          </a:prstGeom>
          <a:noFill/>
        </p:spPr>
        <p:txBody>
          <a:bodyPr wrap="square" rtlCol="0">
            <a:spAutoFit/>
          </a:bodyPr>
          <a:lstStyle/>
          <a:p>
            <a:pPr algn="ctr"/>
            <a:r>
              <a:rPr lang="en-US" sz="4800" b="1" i="1" dirty="0" smtClean="0">
                <a:solidFill>
                  <a:srgbClr val="660066"/>
                </a:solidFill>
                <a:latin typeface="Arial"/>
                <a:cs typeface="Arial"/>
              </a:rPr>
              <a:t>…… BUT</a:t>
            </a:r>
            <a:endParaRPr lang="en-US" sz="4800" b="1" i="1" dirty="0">
              <a:solidFill>
                <a:srgbClr val="660066"/>
              </a:solidFill>
              <a:latin typeface="Arial"/>
              <a:cs typeface="Aria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462437" y="1260209"/>
            <a:ext cx="8142926" cy="5003422"/>
            <a:chOff x="-1093838" y="0"/>
            <a:chExt cx="11212870" cy="6889750"/>
          </a:xfrm>
        </p:grpSpPr>
        <p:pic>
          <p:nvPicPr>
            <p:cNvPr id="6" name="Picture 2" descr="G:\Tem International 2012\ROTEM platelet\Fotos\TEMplate1.jpg"/>
            <p:cNvPicPr>
              <a:picLocks noChangeAspect="1" noChangeArrowheads="1"/>
            </p:cNvPicPr>
            <p:nvPr/>
          </p:nvPicPr>
          <p:blipFill>
            <a:blip r:embed="rId2" cstate="print">
              <a:extLst>
                <a:ext uri="{28A0092B-C50C-407E-A947-70E740481C1C}">
                  <a14:useLocalDpi xmlns:mc="http://schemas.openxmlformats.org/markup-compatibility/2006" xmlns:mv="urn:schemas-microsoft-com:mac:vml" xmlns:a14="http://schemas.microsoft.com/office/drawing/2010/main" xmlns="" val="0"/>
                </a:ext>
              </a:extLst>
            </a:blip>
            <a:srcRect/>
            <a:stretch>
              <a:fillRect/>
            </a:stretch>
          </p:blipFill>
          <p:spPr bwMode="auto">
            <a:xfrm>
              <a:off x="609600" y="0"/>
              <a:ext cx="8077200" cy="688975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sp>
          <p:nvSpPr>
            <p:cNvPr id="7" name="Text Box 3"/>
            <p:cNvSpPr txBox="1">
              <a:spLocks noChangeArrowheads="1"/>
            </p:cNvSpPr>
            <p:nvPr/>
          </p:nvSpPr>
          <p:spPr bwMode="auto">
            <a:xfrm>
              <a:off x="-1093838" y="2819399"/>
              <a:ext cx="3383116" cy="1378376"/>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
                  <a:effectLst>
                    <a:outerShdw dist="35921" dir="2700000" algn="ctr" rotWithShape="0">
                      <a:schemeClr val="bg2"/>
                    </a:outerShdw>
                  </a:effectLst>
                </a14:hiddenEffects>
              </a:ext>
            </a:extLst>
          </p:spPr>
          <p:txBody>
            <a:bodyPr wrap="square">
              <a:spAutoFit/>
            </a:bodyPr>
            <a:lstStyle>
              <a:lvl1pPr defTabSz="198438" eaLnBrk="0" hangingPunct="0">
                <a:spcBef>
                  <a:spcPct val="20000"/>
                </a:spcBef>
                <a:buChar char="•"/>
                <a:defRPr sz="3200">
                  <a:solidFill>
                    <a:schemeClr val="tx1"/>
                  </a:solidFill>
                  <a:latin typeface="Times New Roman" pitchFamily="18" charset="0"/>
                </a:defRPr>
              </a:lvl1pPr>
              <a:lvl2pPr marL="742950" indent="-285750" defTabSz="198438" eaLnBrk="0" hangingPunct="0">
                <a:spcBef>
                  <a:spcPct val="20000"/>
                </a:spcBef>
                <a:buChar char="–"/>
                <a:defRPr sz="2800">
                  <a:solidFill>
                    <a:schemeClr val="tx1"/>
                  </a:solidFill>
                  <a:latin typeface="Times New Roman" pitchFamily="18" charset="0"/>
                </a:defRPr>
              </a:lvl2pPr>
              <a:lvl3pPr marL="1143000" indent="-228600" defTabSz="198438" eaLnBrk="0" hangingPunct="0">
                <a:spcBef>
                  <a:spcPct val="20000"/>
                </a:spcBef>
                <a:buChar char="•"/>
                <a:defRPr sz="2400">
                  <a:solidFill>
                    <a:schemeClr val="tx1"/>
                  </a:solidFill>
                  <a:latin typeface="Times New Roman" pitchFamily="18" charset="0"/>
                </a:defRPr>
              </a:lvl3pPr>
              <a:lvl4pPr marL="1600200" indent="-228600" defTabSz="198438" eaLnBrk="0" hangingPunct="0">
                <a:spcBef>
                  <a:spcPct val="20000"/>
                </a:spcBef>
                <a:buChar char="–"/>
                <a:defRPr sz="2000">
                  <a:solidFill>
                    <a:schemeClr val="tx1"/>
                  </a:solidFill>
                  <a:latin typeface="Times New Roman" pitchFamily="18" charset="0"/>
                </a:defRPr>
              </a:lvl4pPr>
              <a:lvl5pPr marL="2057400" indent="-228600" defTabSz="198438" eaLnBrk="0" hangingPunct="0">
                <a:spcBef>
                  <a:spcPct val="20000"/>
                </a:spcBef>
                <a:buChar char="»"/>
                <a:defRPr sz="2000">
                  <a:solidFill>
                    <a:schemeClr val="tx1"/>
                  </a:solidFill>
                  <a:latin typeface="Times New Roman" pitchFamily="18" charset="0"/>
                </a:defRPr>
              </a:lvl5pPr>
              <a:lvl6pPr marL="2514600" indent="-228600" defTabSz="198438" eaLnBrk="0" fontAlgn="base" hangingPunct="0">
                <a:spcBef>
                  <a:spcPct val="20000"/>
                </a:spcBef>
                <a:spcAft>
                  <a:spcPct val="0"/>
                </a:spcAft>
                <a:buChar char="»"/>
                <a:defRPr sz="2000">
                  <a:solidFill>
                    <a:schemeClr val="tx1"/>
                  </a:solidFill>
                  <a:latin typeface="Times New Roman" pitchFamily="18" charset="0"/>
                </a:defRPr>
              </a:lvl6pPr>
              <a:lvl7pPr marL="2971800" indent="-228600" defTabSz="198438" eaLnBrk="0" fontAlgn="base" hangingPunct="0">
                <a:spcBef>
                  <a:spcPct val="20000"/>
                </a:spcBef>
                <a:spcAft>
                  <a:spcPct val="0"/>
                </a:spcAft>
                <a:buChar char="»"/>
                <a:defRPr sz="2000">
                  <a:solidFill>
                    <a:schemeClr val="tx1"/>
                  </a:solidFill>
                  <a:latin typeface="Times New Roman" pitchFamily="18" charset="0"/>
                </a:defRPr>
              </a:lvl7pPr>
              <a:lvl8pPr marL="3429000" indent="-228600" defTabSz="198438" eaLnBrk="0" fontAlgn="base" hangingPunct="0">
                <a:spcBef>
                  <a:spcPct val="20000"/>
                </a:spcBef>
                <a:spcAft>
                  <a:spcPct val="0"/>
                </a:spcAft>
                <a:buChar char="»"/>
                <a:defRPr sz="2000">
                  <a:solidFill>
                    <a:schemeClr val="tx1"/>
                  </a:solidFill>
                  <a:latin typeface="Times New Roman" pitchFamily="18" charset="0"/>
                </a:defRPr>
              </a:lvl8pPr>
              <a:lvl9pPr marL="3886200" indent="-228600" defTabSz="198438" eaLnBrk="0" fontAlgn="base" hangingPunct="0">
                <a:spcBef>
                  <a:spcPct val="20000"/>
                </a:spcBef>
                <a:spcAft>
                  <a:spcPct val="0"/>
                </a:spcAft>
                <a:buChar char="»"/>
                <a:defRPr sz="2000">
                  <a:solidFill>
                    <a:schemeClr val="tx1"/>
                  </a:solidFill>
                  <a:latin typeface="Times New Roman" pitchFamily="18" charset="0"/>
                </a:defRPr>
              </a:lvl9pPr>
            </a:lstStyle>
            <a:p>
              <a:pPr algn="r" eaLnBrk="1" hangingPunct="1">
                <a:spcBef>
                  <a:spcPct val="50000"/>
                </a:spcBef>
                <a:buFontTx/>
                <a:buNone/>
              </a:pPr>
              <a:r>
                <a:rPr lang="de-DE" altLang="de-DE" sz="2400" dirty="0">
                  <a:solidFill>
                    <a:schemeClr val="accent2"/>
                  </a:solidFill>
                  <a:latin typeface="HelveticaNeueLT Std Bold"/>
                  <a:cs typeface="HelveticaNeueLT Std Bold"/>
                </a:rPr>
                <a:t>ROTEM</a:t>
              </a:r>
              <a:r>
                <a:rPr lang="de-DE" altLang="de-DE" sz="2400" baseline="30000" dirty="0">
                  <a:solidFill>
                    <a:schemeClr val="accent2"/>
                  </a:solidFill>
                  <a:latin typeface="HelveticaNeueLT Std Bold"/>
                  <a:cs typeface="HelveticaNeueLT Std Bold"/>
                </a:rPr>
                <a:t>®</a:t>
              </a:r>
              <a:r>
                <a:rPr lang="de-DE" altLang="de-DE" sz="2400" dirty="0" err="1">
                  <a:solidFill>
                    <a:schemeClr val="accent2"/>
                  </a:solidFill>
                  <a:latin typeface="HelveticaNeueLT Std Bold Ital"/>
                  <a:cs typeface="HelveticaNeueLT Std Bold Ital"/>
                </a:rPr>
                <a:t>delta</a:t>
              </a:r>
              <a:endParaRPr lang="de-DE" altLang="de-DE" sz="2400" dirty="0">
                <a:solidFill>
                  <a:schemeClr val="accent2"/>
                </a:solidFill>
                <a:latin typeface="HelveticaNeueLT Std Bold Ital"/>
                <a:cs typeface="HelveticaNeueLT Std Bold Ital"/>
              </a:endParaRPr>
            </a:p>
            <a:p>
              <a:pPr algn="r" eaLnBrk="1" hangingPunct="1">
                <a:spcBef>
                  <a:spcPct val="50000"/>
                </a:spcBef>
                <a:buNone/>
              </a:pPr>
              <a:r>
                <a:rPr lang="en-GB" altLang="de-DE" sz="1600" dirty="0" smtClean="0">
                  <a:latin typeface="HelveticaNeueLT Std Bold"/>
                  <a:cs typeface="HelveticaNeueLT Std Bold"/>
                </a:rPr>
                <a:t>4 Channels</a:t>
              </a:r>
              <a:r>
                <a:rPr lang="en-GB" altLang="de-DE" sz="1600" dirty="0">
                  <a:latin typeface="HelveticaNeueLT Std Bold"/>
                  <a:cs typeface="HelveticaNeueLT Std Bold"/>
                </a:rPr>
                <a:t>	viscoelastic tests</a:t>
              </a:r>
            </a:p>
          </p:txBody>
        </p:sp>
        <p:sp>
          <p:nvSpPr>
            <p:cNvPr id="8" name="Line 5"/>
            <p:cNvSpPr>
              <a:spLocks noChangeShapeType="1"/>
            </p:cNvSpPr>
            <p:nvPr/>
          </p:nvSpPr>
          <p:spPr bwMode="auto">
            <a:xfrm>
              <a:off x="1295400" y="4648200"/>
              <a:ext cx="2667000" cy="0"/>
            </a:xfrm>
            <a:prstGeom prst="line">
              <a:avLst/>
            </a:prstGeom>
            <a:noFill/>
            <a:ln w="38100">
              <a:solidFill>
                <a:schemeClr val="accent2"/>
              </a:solidFill>
              <a:round/>
              <a:headEnd/>
              <a:tailEnd type="triangle" w="med" len="med"/>
            </a:ln>
            <a:effectLst/>
            <a:extLst>
              <a:ext uri="{909E8E84-426E-40dd-AFC4-6F175D3DCCD1}">
                <a14:hiddenFill xmlns:mc="http://schemas.openxmlformats.org/markup-compatibility/2006" xmlns:mv="urn:schemas-microsoft-com:mac:vml" xmlns:a14="http://schemas.microsoft.com/office/drawing/2010/main" xmlns="">
                  <a:noFill/>
                </a14:hiddenFill>
              </a:ext>
              <a:ext uri="{AF507438-7753-43e0-B8FC-AC1667EBCBE1}">
                <a14:hiddenEffects xmlns:mc="http://schemas.openxmlformats.org/markup-compatibility/2006" xmlns:mv="urn:schemas-microsoft-com:mac:vml"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9" name="Line 6"/>
            <p:cNvSpPr>
              <a:spLocks noChangeShapeType="1"/>
            </p:cNvSpPr>
            <p:nvPr/>
          </p:nvSpPr>
          <p:spPr bwMode="auto">
            <a:xfrm flipV="1">
              <a:off x="1295400" y="4267200"/>
              <a:ext cx="0" cy="381000"/>
            </a:xfrm>
            <a:prstGeom prst="line">
              <a:avLst/>
            </a:prstGeom>
            <a:noFill/>
            <a:ln w="38100">
              <a:solidFill>
                <a:schemeClr val="accent2"/>
              </a:solidFill>
              <a:round/>
              <a:headEnd/>
              <a:tailEnd/>
            </a:ln>
            <a:effectLst/>
            <a:extLst>
              <a:ext uri="{909E8E84-426E-40dd-AFC4-6F175D3DCCD1}">
                <a14:hiddenFill xmlns:mc="http://schemas.openxmlformats.org/markup-compatibility/2006" xmlns:mv="urn:schemas-microsoft-com:mac:vml" xmlns:a14="http://schemas.microsoft.com/office/drawing/2010/main" xmlns="">
                  <a:noFill/>
                </a14:hiddenFill>
              </a:ext>
              <a:ext uri="{AF507438-7753-43e0-B8FC-AC1667EBCBE1}">
                <a14:hiddenEffects xmlns:mc="http://schemas.openxmlformats.org/markup-compatibility/2006" xmlns:mv="urn:schemas-microsoft-com:mac:vml"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 name="Line 7"/>
            <p:cNvSpPr>
              <a:spLocks noChangeShapeType="1"/>
            </p:cNvSpPr>
            <p:nvPr/>
          </p:nvSpPr>
          <p:spPr bwMode="auto">
            <a:xfrm flipV="1">
              <a:off x="1295400" y="1600200"/>
              <a:ext cx="0" cy="1219200"/>
            </a:xfrm>
            <a:prstGeom prst="line">
              <a:avLst/>
            </a:prstGeom>
            <a:noFill/>
            <a:ln w="38100">
              <a:solidFill>
                <a:schemeClr val="accent2"/>
              </a:solidFill>
              <a:round/>
              <a:headEnd/>
              <a:tailEnd/>
            </a:ln>
            <a:effectLst/>
            <a:extLst>
              <a:ext uri="{909E8E84-426E-40dd-AFC4-6F175D3DCCD1}">
                <a14:hiddenFill xmlns:mc="http://schemas.openxmlformats.org/markup-compatibility/2006" xmlns:mv="urn:schemas-microsoft-com:mac:vml" xmlns:a14="http://schemas.microsoft.com/office/drawing/2010/main" xmlns="">
                  <a:noFill/>
                </a14:hiddenFill>
              </a:ext>
              <a:ext uri="{AF507438-7753-43e0-B8FC-AC1667EBCBE1}">
                <a14:hiddenEffects xmlns:mc="http://schemas.openxmlformats.org/markup-compatibility/2006" xmlns:mv="urn:schemas-microsoft-com:mac:vml"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1" name="Line 8"/>
            <p:cNvSpPr>
              <a:spLocks noChangeShapeType="1"/>
            </p:cNvSpPr>
            <p:nvPr/>
          </p:nvSpPr>
          <p:spPr bwMode="auto">
            <a:xfrm>
              <a:off x="1295400" y="1600200"/>
              <a:ext cx="1752600" cy="0"/>
            </a:xfrm>
            <a:prstGeom prst="line">
              <a:avLst/>
            </a:prstGeom>
            <a:noFill/>
            <a:ln w="38100">
              <a:solidFill>
                <a:schemeClr val="accent2"/>
              </a:solidFill>
              <a:round/>
              <a:headEnd/>
              <a:tailEnd type="triangle" w="med" len="med"/>
            </a:ln>
            <a:effectLst/>
            <a:extLst>
              <a:ext uri="{909E8E84-426E-40dd-AFC4-6F175D3DCCD1}">
                <a14:hiddenFill xmlns:mc="http://schemas.openxmlformats.org/markup-compatibility/2006" xmlns:mv="urn:schemas-microsoft-com:mac:vml" xmlns:a14="http://schemas.microsoft.com/office/drawing/2010/main" xmlns="">
                  <a:noFill/>
                </a14:hiddenFill>
              </a:ext>
              <a:ext uri="{AF507438-7753-43e0-B8FC-AC1667EBCBE1}">
                <a14:hiddenEffects xmlns:mc="http://schemas.openxmlformats.org/markup-compatibility/2006" xmlns:mv="urn:schemas-microsoft-com:mac:vml"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2" name="Text Box 9"/>
            <p:cNvSpPr txBox="1">
              <a:spLocks noChangeArrowheads="1"/>
            </p:cNvSpPr>
            <p:nvPr/>
          </p:nvSpPr>
          <p:spPr bwMode="auto">
            <a:xfrm>
              <a:off x="6608916" y="2851149"/>
              <a:ext cx="3510116" cy="1378376"/>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
                  <a:effectLst>
                    <a:outerShdw dist="35921" dir="2700000" algn="ctr" rotWithShape="0">
                      <a:schemeClr val="bg2"/>
                    </a:outerShdw>
                  </a:effectLst>
                </a14:hiddenEffects>
              </a:ext>
            </a:extLst>
          </p:spPr>
          <p:txBody>
            <a:bodyPr wrap="square">
              <a:spAutoFit/>
            </a:bodyPr>
            <a:lstStyle>
              <a:lvl1pPr defTabSz="198438" eaLnBrk="0" hangingPunct="0">
                <a:spcBef>
                  <a:spcPct val="20000"/>
                </a:spcBef>
                <a:buChar char="•"/>
                <a:defRPr sz="3200">
                  <a:solidFill>
                    <a:schemeClr val="tx1"/>
                  </a:solidFill>
                  <a:latin typeface="Times New Roman" pitchFamily="18" charset="0"/>
                </a:defRPr>
              </a:lvl1pPr>
              <a:lvl2pPr marL="742950" indent="-285750" defTabSz="198438" eaLnBrk="0" hangingPunct="0">
                <a:spcBef>
                  <a:spcPct val="20000"/>
                </a:spcBef>
                <a:buChar char="–"/>
                <a:defRPr sz="2800">
                  <a:solidFill>
                    <a:schemeClr val="tx1"/>
                  </a:solidFill>
                  <a:latin typeface="Times New Roman" pitchFamily="18" charset="0"/>
                </a:defRPr>
              </a:lvl2pPr>
              <a:lvl3pPr marL="1143000" indent="-228600" defTabSz="198438" eaLnBrk="0" hangingPunct="0">
                <a:spcBef>
                  <a:spcPct val="20000"/>
                </a:spcBef>
                <a:buChar char="•"/>
                <a:defRPr sz="2400">
                  <a:solidFill>
                    <a:schemeClr val="tx1"/>
                  </a:solidFill>
                  <a:latin typeface="Times New Roman" pitchFamily="18" charset="0"/>
                </a:defRPr>
              </a:lvl3pPr>
              <a:lvl4pPr marL="1600200" indent="-228600" defTabSz="198438" eaLnBrk="0" hangingPunct="0">
                <a:spcBef>
                  <a:spcPct val="20000"/>
                </a:spcBef>
                <a:buChar char="–"/>
                <a:defRPr sz="2000">
                  <a:solidFill>
                    <a:schemeClr val="tx1"/>
                  </a:solidFill>
                  <a:latin typeface="Times New Roman" pitchFamily="18" charset="0"/>
                </a:defRPr>
              </a:lvl4pPr>
              <a:lvl5pPr marL="2057400" indent="-228600" defTabSz="198438" eaLnBrk="0" hangingPunct="0">
                <a:spcBef>
                  <a:spcPct val="20000"/>
                </a:spcBef>
                <a:buChar char="»"/>
                <a:defRPr sz="2000">
                  <a:solidFill>
                    <a:schemeClr val="tx1"/>
                  </a:solidFill>
                  <a:latin typeface="Times New Roman" pitchFamily="18" charset="0"/>
                </a:defRPr>
              </a:lvl5pPr>
              <a:lvl6pPr marL="2514600" indent="-228600" defTabSz="198438" eaLnBrk="0" fontAlgn="base" hangingPunct="0">
                <a:spcBef>
                  <a:spcPct val="20000"/>
                </a:spcBef>
                <a:spcAft>
                  <a:spcPct val="0"/>
                </a:spcAft>
                <a:buChar char="»"/>
                <a:defRPr sz="2000">
                  <a:solidFill>
                    <a:schemeClr val="tx1"/>
                  </a:solidFill>
                  <a:latin typeface="Times New Roman" pitchFamily="18" charset="0"/>
                </a:defRPr>
              </a:lvl6pPr>
              <a:lvl7pPr marL="2971800" indent="-228600" defTabSz="198438" eaLnBrk="0" fontAlgn="base" hangingPunct="0">
                <a:spcBef>
                  <a:spcPct val="20000"/>
                </a:spcBef>
                <a:spcAft>
                  <a:spcPct val="0"/>
                </a:spcAft>
                <a:buChar char="»"/>
                <a:defRPr sz="2000">
                  <a:solidFill>
                    <a:schemeClr val="tx1"/>
                  </a:solidFill>
                  <a:latin typeface="Times New Roman" pitchFamily="18" charset="0"/>
                </a:defRPr>
              </a:lvl7pPr>
              <a:lvl8pPr marL="3429000" indent="-228600" defTabSz="198438" eaLnBrk="0" fontAlgn="base" hangingPunct="0">
                <a:spcBef>
                  <a:spcPct val="20000"/>
                </a:spcBef>
                <a:spcAft>
                  <a:spcPct val="0"/>
                </a:spcAft>
                <a:buChar char="»"/>
                <a:defRPr sz="2000">
                  <a:solidFill>
                    <a:schemeClr val="tx1"/>
                  </a:solidFill>
                  <a:latin typeface="Times New Roman" pitchFamily="18" charset="0"/>
                </a:defRPr>
              </a:lvl8pPr>
              <a:lvl9pPr marL="3886200" indent="-228600" defTabSz="198438"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50000"/>
                </a:spcBef>
                <a:buFontTx/>
                <a:buNone/>
              </a:pPr>
              <a:r>
                <a:rPr lang="de-DE" altLang="de-DE" sz="2400" dirty="0">
                  <a:solidFill>
                    <a:schemeClr val="accent2"/>
                  </a:solidFill>
                  <a:latin typeface="HelveticaNeueLT Std Bold"/>
                  <a:cs typeface="HelveticaNeueLT Std Bold"/>
                </a:rPr>
                <a:t>ROTEM</a:t>
              </a:r>
              <a:r>
                <a:rPr lang="de-DE" altLang="de-DE" sz="2400" baseline="30000" dirty="0">
                  <a:solidFill>
                    <a:schemeClr val="accent2"/>
                  </a:solidFill>
                  <a:latin typeface="HelveticaNeueLT Std Bold"/>
                  <a:cs typeface="HelveticaNeueLT Std Bold"/>
                </a:rPr>
                <a:t>®</a:t>
              </a:r>
              <a:r>
                <a:rPr lang="de-DE" altLang="de-DE" sz="2400" dirty="0" err="1">
                  <a:solidFill>
                    <a:schemeClr val="accent2"/>
                  </a:solidFill>
                  <a:latin typeface="HelveticaNeueLT Std Bold Ital"/>
                  <a:cs typeface="HelveticaNeueLT Std Bold Ital"/>
                </a:rPr>
                <a:t>platelet</a:t>
              </a:r>
              <a:endParaRPr lang="de-DE" altLang="de-DE" sz="2400" dirty="0">
                <a:solidFill>
                  <a:schemeClr val="accent2"/>
                </a:solidFill>
                <a:latin typeface="HelveticaNeueLT Std Bold Ital"/>
                <a:cs typeface="HelveticaNeueLT Std Bold Ital"/>
              </a:endParaRPr>
            </a:p>
            <a:p>
              <a:pPr eaLnBrk="1" hangingPunct="1">
                <a:spcBef>
                  <a:spcPct val="50000"/>
                </a:spcBef>
                <a:buNone/>
              </a:pPr>
              <a:r>
                <a:rPr lang="en-GB" altLang="de-DE" sz="1600" dirty="0" smtClean="0">
                  <a:latin typeface="HelveticaNeueLT Std Bold"/>
                  <a:cs typeface="HelveticaNeueLT Std Bold"/>
                </a:rPr>
                <a:t>2 </a:t>
              </a:r>
              <a:r>
                <a:rPr lang="en-GB" altLang="de-DE" sz="1600" dirty="0">
                  <a:latin typeface="HelveticaNeueLT Std Bold"/>
                  <a:cs typeface="HelveticaNeueLT Std Bold"/>
                </a:rPr>
                <a:t>Channels 	impedance </a:t>
              </a:r>
              <a:r>
                <a:rPr lang="en-GB" altLang="de-DE" sz="1600" dirty="0" err="1" smtClean="0">
                  <a:latin typeface="HelveticaNeueLT Std Bold"/>
                  <a:cs typeface="HelveticaNeueLT Std Bold"/>
                </a:rPr>
                <a:t>aggregometry</a:t>
              </a:r>
              <a:endParaRPr lang="en-GB" altLang="de-DE" sz="1600" dirty="0">
                <a:latin typeface="HelveticaNeueLT Std Bold"/>
                <a:cs typeface="HelveticaNeueLT Std Bold"/>
              </a:endParaRPr>
            </a:p>
          </p:txBody>
        </p:sp>
        <p:sp>
          <p:nvSpPr>
            <p:cNvPr id="13" name="Line 11"/>
            <p:cNvSpPr>
              <a:spLocks noChangeShapeType="1"/>
            </p:cNvSpPr>
            <p:nvPr/>
          </p:nvSpPr>
          <p:spPr bwMode="auto">
            <a:xfrm flipV="1">
              <a:off x="7315200" y="2362200"/>
              <a:ext cx="0" cy="304800"/>
            </a:xfrm>
            <a:prstGeom prst="line">
              <a:avLst/>
            </a:prstGeom>
            <a:noFill/>
            <a:ln w="38100">
              <a:solidFill>
                <a:schemeClr val="accent2"/>
              </a:solidFill>
              <a:round/>
              <a:headEnd/>
              <a:tailEnd/>
            </a:ln>
            <a:effectLst/>
            <a:extLst>
              <a:ext uri="{909E8E84-426E-40dd-AFC4-6F175D3DCCD1}">
                <a14:hiddenFill xmlns:mc="http://schemas.openxmlformats.org/markup-compatibility/2006" xmlns:mv="urn:schemas-microsoft-com:mac:vml" xmlns:a14="http://schemas.microsoft.com/office/drawing/2010/main" xmlns="">
                  <a:noFill/>
                </a14:hiddenFill>
              </a:ext>
              <a:ext uri="{AF507438-7753-43e0-B8FC-AC1667EBCBE1}">
                <a14:hiddenEffects xmlns:mc="http://schemas.openxmlformats.org/markup-compatibility/2006" xmlns:mv="urn:schemas-microsoft-com:mac:vml"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4" name="Line 12"/>
            <p:cNvSpPr>
              <a:spLocks noChangeShapeType="1"/>
            </p:cNvSpPr>
            <p:nvPr/>
          </p:nvSpPr>
          <p:spPr bwMode="auto">
            <a:xfrm flipH="1">
              <a:off x="4953000" y="2362200"/>
              <a:ext cx="2362200" cy="0"/>
            </a:xfrm>
            <a:prstGeom prst="line">
              <a:avLst/>
            </a:prstGeom>
            <a:noFill/>
            <a:ln w="38100">
              <a:solidFill>
                <a:schemeClr val="accent2"/>
              </a:solidFill>
              <a:round/>
              <a:headEnd/>
              <a:tailEnd type="triangle" w="med" len="med"/>
            </a:ln>
            <a:effectLst/>
            <a:extLst>
              <a:ext uri="{909E8E84-426E-40dd-AFC4-6F175D3DCCD1}">
                <a14:hiddenFill xmlns:mc="http://schemas.openxmlformats.org/markup-compatibility/2006" xmlns:mv="urn:schemas-microsoft-com:mac:vml" xmlns:a14="http://schemas.microsoft.com/office/drawing/2010/main" xmlns="">
                  <a:noFill/>
                </a14:hiddenFill>
              </a:ext>
              <a:ext uri="{AF507438-7753-43e0-B8FC-AC1667EBCBE1}">
                <a14:hiddenEffects xmlns:mc="http://schemas.openxmlformats.org/markup-compatibility/2006" xmlns:mv="urn:schemas-microsoft-com:mac:vml"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5" name="Text Box 14"/>
            <p:cNvSpPr txBox="1">
              <a:spLocks noChangeArrowheads="1"/>
            </p:cNvSpPr>
            <p:nvPr/>
          </p:nvSpPr>
          <p:spPr bwMode="auto">
            <a:xfrm>
              <a:off x="179388" y="5349875"/>
              <a:ext cx="2376487" cy="1220847"/>
            </a:xfrm>
            <a:prstGeom prst="rect">
              <a:avLst/>
            </a:prstGeom>
            <a:noFill/>
            <a:ln w="38100">
              <a:solidFill>
                <a:srgbClr val="0000CC"/>
              </a:solidFill>
              <a:miter lim="800000"/>
              <a:headEnd/>
              <a:tailEnd/>
            </a:ln>
            <a:effectLst/>
            <a:extLst>
              <a:ext uri="{909E8E84-426E-40dd-AFC4-6F175D3DCCD1}">
                <a14:hiddenFill xmlns:mc="http://schemas.openxmlformats.org/markup-compatibility/2006" xmlns:mv="urn:schemas-microsoft-com:mac:vml" xmlns:a14="http://schemas.microsoft.com/office/drawing/2010/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50000"/>
                </a:spcBef>
                <a:buFontTx/>
                <a:buNone/>
              </a:pPr>
              <a:r>
                <a:rPr lang="de-DE" altLang="de-DE" sz="2800" b="1" dirty="0">
                  <a:solidFill>
                    <a:schemeClr val="accent2"/>
                  </a:solidFill>
                  <a:latin typeface="HelveticaNeueLT Std"/>
                  <a:cs typeface="HelveticaNeueLT Std"/>
                </a:rPr>
                <a:t>ROTEM</a:t>
              </a:r>
              <a:r>
                <a:rPr lang="de-DE" altLang="de-DE" sz="2800" b="1" baseline="30000" dirty="0">
                  <a:solidFill>
                    <a:schemeClr val="accent2"/>
                  </a:solidFill>
                  <a:latin typeface="HelveticaNeueLT Std"/>
                  <a:cs typeface="HelveticaNeueLT Std"/>
                </a:rPr>
                <a:t>®</a:t>
              </a:r>
            </a:p>
            <a:p>
              <a:pPr eaLnBrk="1" hangingPunct="1">
                <a:spcBef>
                  <a:spcPct val="50000"/>
                </a:spcBef>
                <a:buFontTx/>
                <a:buNone/>
              </a:pPr>
              <a:r>
                <a:rPr lang="de-DE" altLang="de-DE" sz="2800" b="1" baseline="30000" dirty="0">
                  <a:solidFill>
                    <a:schemeClr val="accent2"/>
                  </a:solidFill>
                  <a:latin typeface="HelveticaNeueLT Std"/>
                  <a:cs typeface="HelveticaNeueLT Std"/>
                </a:rPr>
                <a:t>(</a:t>
              </a:r>
              <a:r>
                <a:rPr lang="en-GB" altLang="de-DE" sz="2800" b="1" baseline="30000" dirty="0">
                  <a:solidFill>
                    <a:schemeClr val="accent2"/>
                  </a:solidFill>
                  <a:latin typeface="HelveticaNeueLT Std"/>
                  <a:cs typeface="HelveticaNeueLT Std"/>
                </a:rPr>
                <a:t>all-in-one</a:t>
              </a:r>
              <a:r>
                <a:rPr lang="de-DE" altLang="de-DE" sz="2800" b="1" baseline="30000" dirty="0">
                  <a:solidFill>
                    <a:schemeClr val="accent2"/>
                  </a:solidFill>
                  <a:latin typeface="HelveticaNeueLT Std"/>
                  <a:cs typeface="HelveticaNeueLT Std"/>
                </a:rPr>
                <a:t>)</a:t>
              </a:r>
            </a:p>
          </p:txBody>
        </p:sp>
        <p:sp>
          <p:nvSpPr>
            <p:cNvPr id="16" name="Line 15"/>
            <p:cNvSpPr>
              <a:spLocks noChangeShapeType="1"/>
            </p:cNvSpPr>
            <p:nvPr/>
          </p:nvSpPr>
          <p:spPr bwMode="auto">
            <a:xfrm flipH="1">
              <a:off x="5943600" y="3429000"/>
              <a:ext cx="1371600" cy="0"/>
            </a:xfrm>
            <a:prstGeom prst="line">
              <a:avLst/>
            </a:prstGeom>
            <a:noFill/>
            <a:ln w="38100">
              <a:solidFill>
                <a:schemeClr val="accent2"/>
              </a:solidFill>
              <a:round/>
              <a:headEnd/>
              <a:tailEnd type="triangle" w="med" len="med"/>
            </a:ln>
            <a:effectLst/>
            <a:extLst>
              <a:ext uri="{909E8E84-426E-40dd-AFC4-6F175D3DCCD1}">
                <a14:hiddenFill xmlns:mc="http://schemas.openxmlformats.org/markup-compatibility/2006" xmlns:mv="urn:schemas-microsoft-com:mac:vml" xmlns:a14="http://schemas.microsoft.com/office/drawing/2010/main" xmlns="">
                  <a:noFill/>
                </a14:hiddenFill>
              </a:ext>
              <a:ext uri="{AF507438-7753-43e0-B8FC-AC1667EBCBE1}">
                <a14:hiddenEffects xmlns:mc="http://schemas.openxmlformats.org/markup-compatibility/2006" xmlns:mv="urn:schemas-microsoft-com:mac:vml"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pic>
          <p:nvPicPr>
            <p:cNvPr id="17" name="Picture 13"/>
            <p:cNvPicPr>
              <a:picLocks noChangeAspect="1" noChangeArrowheads="1"/>
            </p:cNvPicPr>
            <p:nvPr/>
          </p:nvPicPr>
          <p:blipFill>
            <a:blip r:embed="rId3" cstate="print">
              <a:extLst>
                <a:ext uri="{28A0092B-C50C-407E-A947-70E740481C1C}">
                  <a14:useLocalDpi xmlns:mc="http://schemas.openxmlformats.org/markup-compatibility/2006" xmlns:mv="urn:schemas-microsoft-com:mac:vml" xmlns:a14="http://schemas.microsoft.com/office/drawing/2010/main" xmlns="" val="0"/>
                </a:ext>
              </a:extLst>
            </a:blip>
            <a:srcRect/>
            <a:stretch>
              <a:fillRect/>
            </a:stretch>
          </p:blipFill>
          <p:spPr bwMode="auto">
            <a:xfrm>
              <a:off x="5943600" y="195263"/>
              <a:ext cx="3067050" cy="1970087"/>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
                  <a:effectLst>
                    <a:outerShdw dist="35921" dir="2700000" algn="ctr" rotWithShape="0">
                      <a:schemeClr val="bg2"/>
                    </a:outerShdw>
                  </a:effectLst>
                </a14:hiddenEffects>
              </a:ext>
            </a:extLst>
          </p:spPr>
        </p:pic>
      </p:grpSp>
      <p:sp>
        <p:nvSpPr>
          <p:cNvPr id="18" name="TextBox 17"/>
          <p:cNvSpPr txBox="1"/>
          <p:nvPr/>
        </p:nvSpPr>
        <p:spPr>
          <a:xfrm>
            <a:off x="3172522" y="6031949"/>
            <a:ext cx="5915213" cy="369332"/>
          </a:xfrm>
          <a:prstGeom prst="rect">
            <a:avLst/>
          </a:prstGeom>
          <a:noFill/>
        </p:spPr>
        <p:txBody>
          <a:bodyPr wrap="square" rtlCol="0">
            <a:spAutoFit/>
          </a:bodyPr>
          <a:lstStyle/>
          <a:p>
            <a:r>
              <a:rPr lang="en-IN" dirty="0" smtClean="0"/>
              <a:t>Approved by US FDA, CE and Canada Health</a:t>
            </a:r>
            <a:endParaRPr lang="en-IN" dirty="0"/>
          </a:p>
        </p:txBody>
      </p:sp>
    </p:spTree>
    <p:extLst>
      <p:ext uri="{BB962C8B-B14F-4D97-AF65-F5344CB8AC3E}">
        <p14:creationId xmlns:mc="http://schemas.openxmlformats.org/markup-compatibility/2006" xmlns:mv="urn:schemas-microsoft-com:mac:vml" xmlns:p14="http://schemas.microsoft.com/office/powerpoint/2010/main" xmlns="" val="13948408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FUNCTION PRINCIPLE OF ROTEM</a:t>
            </a:r>
            <a:r>
              <a:rPr lang="en-US" u="sng" baseline="30000" dirty="0" smtClean="0"/>
              <a:t>® </a:t>
            </a:r>
            <a:r>
              <a:rPr lang="en-US" u="sng" dirty="0" smtClean="0"/>
              <a:t>I</a:t>
            </a:r>
            <a:endParaRPr lang="en-US" u="sng" dirty="0"/>
          </a:p>
        </p:txBody>
      </p:sp>
      <p:sp>
        <p:nvSpPr>
          <p:cNvPr id="3" name="Content Placeholder 2"/>
          <p:cNvSpPr>
            <a:spLocks noGrp="1"/>
          </p:cNvSpPr>
          <p:nvPr>
            <p:ph idx="1"/>
          </p:nvPr>
        </p:nvSpPr>
        <p:spPr>
          <a:xfrm>
            <a:off x="553850" y="1888404"/>
            <a:ext cx="8036302" cy="959675"/>
          </a:xfrm>
        </p:spPr>
        <p:txBody>
          <a:bodyPr>
            <a:noAutofit/>
          </a:bodyPr>
          <a:lstStyle/>
          <a:p>
            <a:r>
              <a:rPr lang="en-US" sz="2800" dirty="0" err="1"/>
              <a:t>Thromboelastography</a:t>
            </a:r>
            <a:r>
              <a:rPr lang="en-US" sz="2800" dirty="0"/>
              <a:t> detection by Professor </a:t>
            </a:r>
            <a:r>
              <a:rPr lang="en-US" sz="2800" dirty="0" err="1"/>
              <a:t>Hartert</a:t>
            </a:r>
            <a:r>
              <a:rPr lang="en-US" sz="2800" dirty="0"/>
              <a:t> (1948)</a:t>
            </a:r>
          </a:p>
        </p:txBody>
      </p:sp>
      <p:grpSp>
        <p:nvGrpSpPr>
          <p:cNvPr id="4" name="Group 4"/>
          <p:cNvGrpSpPr>
            <a:grpSpLocks/>
          </p:cNvGrpSpPr>
          <p:nvPr/>
        </p:nvGrpSpPr>
        <p:grpSpPr bwMode="auto">
          <a:xfrm>
            <a:off x="827024" y="2915637"/>
            <a:ext cx="7489952" cy="3503947"/>
            <a:chOff x="158" y="1616"/>
            <a:chExt cx="4972" cy="2326"/>
          </a:xfrm>
        </p:grpSpPr>
        <p:grpSp>
          <p:nvGrpSpPr>
            <p:cNvPr id="5" name="Group 5"/>
            <p:cNvGrpSpPr>
              <a:grpSpLocks/>
            </p:cNvGrpSpPr>
            <p:nvPr/>
          </p:nvGrpSpPr>
          <p:grpSpPr bwMode="auto">
            <a:xfrm>
              <a:off x="385" y="1616"/>
              <a:ext cx="4745" cy="2020"/>
              <a:chOff x="336" y="518"/>
              <a:chExt cx="5384" cy="3435"/>
            </a:xfrm>
          </p:grpSpPr>
          <p:pic>
            <p:nvPicPr>
              <p:cNvPr id="10" name="Picture 6"/>
              <p:cNvPicPr>
                <a:picLocks noChangeArrowheads="1"/>
              </p:cNvPicPr>
              <p:nvPr/>
            </p:nvPicPr>
            <p:blipFill>
              <a:blip r:embed="rId2">
                <a:lum contrast="54000"/>
                <a:extLst>
                  <a:ext uri="{28A0092B-C50C-407E-A947-70E740481C1C}">
                    <a14:useLocalDpi xmlns:mc="http://schemas.openxmlformats.org/markup-compatibility/2006" xmlns:mv="urn:schemas-microsoft-com:mac:vml" xmlns:a14="http://schemas.microsoft.com/office/drawing/2010/main" xmlns="" val="0"/>
                  </a:ext>
                </a:extLst>
              </a:blip>
              <a:srcRect b="1799"/>
              <a:stretch>
                <a:fillRect/>
              </a:stretch>
            </p:blipFill>
            <p:spPr bwMode="auto">
              <a:xfrm>
                <a:off x="2976" y="1344"/>
                <a:ext cx="2744" cy="2230"/>
              </a:xfrm>
              <a:prstGeom prst="rect">
                <a:avLst/>
              </a:prstGeom>
              <a:noFill/>
              <a:ln w="9525">
                <a:solidFill>
                  <a:schemeClr val="tx1"/>
                </a:solidFill>
                <a:miter lim="800000"/>
                <a:headEnd/>
                <a:tailEn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pic>
          <p:pic>
            <p:nvPicPr>
              <p:cNvPr id="11" name="Picture 7"/>
              <p:cNvPicPr>
                <a:picLocks noChangeArrowheads="1"/>
              </p:cNvPicPr>
              <p:nvPr/>
            </p:nvPicPr>
            <p:blipFill>
              <a:blip r:embed="rId3">
                <a:lum contrast="54000"/>
                <a:extLst>
                  <a:ext uri="{28A0092B-C50C-407E-A947-70E740481C1C}">
                    <a14:useLocalDpi xmlns:mc="http://schemas.openxmlformats.org/markup-compatibility/2006" xmlns:mv="urn:schemas-microsoft-com:mac:vml" xmlns:a14="http://schemas.microsoft.com/office/drawing/2010/main" xmlns="" val="0"/>
                  </a:ext>
                </a:extLst>
              </a:blip>
              <a:srcRect/>
              <a:stretch>
                <a:fillRect/>
              </a:stretch>
            </p:blipFill>
            <p:spPr bwMode="auto">
              <a:xfrm>
                <a:off x="547" y="720"/>
                <a:ext cx="2281" cy="3176"/>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sp>
            <p:nvSpPr>
              <p:cNvPr id="12" name="Rectangle 8"/>
              <p:cNvSpPr>
                <a:spLocks noChangeArrowheads="1"/>
              </p:cNvSpPr>
              <p:nvPr/>
            </p:nvSpPr>
            <p:spPr bwMode="auto">
              <a:xfrm>
                <a:off x="912" y="1729"/>
                <a:ext cx="438" cy="40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lIns="92075" tIns="46038" rIns="92075" bIns="46038">
                <a:spAutoFit/>
              </a:bodyPr>
              <a:lstStyle/>
              <a:p>
                <a:pPr eaLnBrk="0" hangingPunct="0"/>
                <a:r>
                  <a:rPr lang="de-DE" sz="1900" b="1"/>
                  <a:t>pin </a:t>
                </a:r>
              </a:p>
            </p:txBody>
          </p:sp>
          <p:sp>
            <p:nvSpPr>
              <p:cNvPr id="13" name="Rectangle 9"/>
              <p:cNvSpPr>
                <a:spLocks noChangeArrowheads="1"/>
              </p:cNvSpPr>
              <p:nvPr/>
            </p:nvSpPr>
            <p:spPr bwMode="auto">
              <a:xfrm>
                <a:off x="2256" y="1873"/>
                <a:ext cx="487" cy="40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lIns="92075" tIns="46038" rIns="92075" bIns="46038">
                <a:spAutoFit/>
              </a:bodyPr>
              <a:lstStyle/>
              <a:p>
                <a:pPr eaLnBrk="0" hangingPunct="0"/>
                <a:r>
                  <a:rPr lang="de-DE" sz="1900" b="1"/>
                  <a:t>cup </a:t>
                </a:r>
              </a:p>
            </p:txBody>
          </p:sp>
          <p:sp>
            <p:nvSpPr>
              <p:cNvPr id="14" name="Arc 10"/>
              <p:cNvSpPr>
                <a:spLocks/>
              </p:cNvSpPr>
              <p:nvPr/>
            </p:nvSpPr>
            <p:spPr bwMode="auto">
              <a:xfrm>
                <a:off x="2254" y="2156"/>
                <a:ext cx="324" cy="384"/>
              </a:xfrm>
              <a:custGeom>
                <a:avLst/>
                <a:gdLst>
                  <a:gd name="T0" fmla="*/ 324 w 21600"/>
                  <a:gd name="T1" fmla="*/ 0 h 21600"/>
                  <a:gd name="T2" fmla="*/ 0 w 21600"/>
                  <a:gd name="T3" fmla="*/ 384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25400" cap="rnd">
                <a:solidFill>
                  <a:schemeClr val="tx1"/>
                </a:solidFill>
                <a:round/>
                <a:headEnd type="none" w="sm" len="sm"/>
                <a:tailEnd type="stealth" w="med" len="lg"/>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wrap="none" anchor="ctr"/>
              <a:lstStyle/>
              <a:p>
                <a:endParaRPr lang="de-DE"/>
              </a:p>
            </p:txBody>
          </p:sp>
          <p:sp>
            <p:nvSpPr>
              <p:cNvPr id="15" name="Arc 11"/>
              <p:cNvSpPr>
                <a:spLocks/>
              </p:cNvSpPr>
              <p:nvPr/>
            </p:nvSpPr>
            <p:spPr bwMode="auto">
              <a:xfrm>
                <a:off x="1229" y="2012"/>
                <a:ext cx="216" cy="240"/>
              </a:xfrm>
              <a:custGeom>
                <a:avLst/>
                <a:gdLst>
                  <a:gd name="T0" fmla="*/ 216 w 21600"/>
                  <a:gd name="T1" fmla="*/ 240 h 21600"/>
                  <a:gd name="T2" fmla="*/ 0 w 21600"/>
                  <a:gd name="T3" fmla="*/ 0 h 21600"/>
                  <a:gd name="T4" fmla="*/ 216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25400" cap="rnd">
                <a:solidFill>
                  <a:schemeClr val="tx1"/>
                </a:solidFill>
                <a:round/>
                <a:headEnd type="stealth" w="med" len="lg"/>
                <a:tailEnd type="none" w="sm" len="sm"/>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wrap="none" anchor="ctr"/>
              <a:lstStyle/>
              <a:p>
                <a:endParaRPr lang="de-DE"/>
              </a:p>
            </p:txBody>
          </p:sp>
          <p:sp>
            <p:nvSpPr>
              <p:cNvPr id="16" name="Arc 12"/>
              <p:cNvSpPr>
                <a:spLocks/>
              </p:cNvSpPr>
              <p:nvPr/>
            </p:nvSpPr>
            <p:spPr bwMode="auto">
              <a:xfrm rot="8400807">
                <a:off x="1294" y="3356"/>
                <a:ext cx="660" cy="597"/>
              </a:xfrm>
              <a:custGeom>
                <a:avLst/>
                <a:gdLst>
                  <a:gd name="T0" fmla="*/ 0 w 21600"/>
                  <a:gd name="T1" fmla="*/ 0 h 21600"/>
                  <a:gd name="T2" fmla="*/ 660 w 21600"/>
                  <a:gd name="T3" fmla="*/ 597 h 21600"/>
                  <a:gd name="T4" fmla="*/ 0 w 21600"/>
                  <a:gd name="T5" fmla="*/ 59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cap="rnd">
                <a:solidFill>
                  <a:schemeClr val="tx1"/>
                </a:solidFill>
                <a:round/>
                <a:headEnd type="stealth" w="med" len="lg"/>
                <a:tailEnd type="stealth" w="med" len="lg"/>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wrap="none" anchor="ctr"/>
              <a:lstStyle/>
              <a:p>
                <a:endParaRPr lang="de-DE"/>
              </a:p>
            </p:txBody>
          </p:sp>
          <p:sp>
            <p:nvSpPr>
              <p:cNvPr id="17" name="Freeform 13"/>
              <p:cNvSpPr>
                <a:spLocks/>
              </p:cNvSpPr>
              <p:nvPr/>
            </p:nvSpPr>
            <p:spPr bwMode="auto">
              <a:xfrm>
                <a:off x="1728" y="856"/>
                <a:ext cx="2640" cy="728"/>
              </a:xfrm>
              <a:custGeom>
                <a:avLst/>
                <a:gdLst>
                  <a:gd name="T0" fmla="*/ 0 w 2640"/>
                  <a:gd name="T1" fmla="*/ 680 h 728"/>
                  <a:gd name="T2" fmla="*/ 1296 w 2640"/>
                  <a:gd name="T3" fmla="*/ 8 h 728"/>
                  <a:gd name="T4" fmla="*/ 2640 w 2640"/>
                  <a:gd name="T5" fmla="*/ 728 h 728"/>
                  <a:gd name="T6" fmla="*/ 0 60000 65536"/>
                  <a:gd name="T7" fmla="*/ 0 60000 65536"/>
                  <a:gd name="T8" fmla="*/ 0 60000 65536"/>
                  <a:gd name="T9" fmla="*/ 0 w 2640"/>
                  <a:gd name="T10" fmla="*/ 0 h 728"/>
                  <a:gd name="T11" fmla="*/ 2640 w 2640"/>
                  <a:gd name="T12" fmla="*/ 728 h 728"/>
                </a:gdLst>
                <a:ahLst/>
                <a:cxnLst>
                  <a:cxn ang="T6">
                    <a:pos x="T0" y="T1"/>
                  </a:cxn>
                  <a:cxn ang="T7">
                    <a:pos x="T2" y="T3"/>
                  </a:cxn>
                  <a:cxn ang="T8">
                    <a:pos x="T4" y="T5"/>
                  </a:cxn>
                </a:cxnLst>
                <a:rect l="T9" t="T10" r="T11" b="T12"/>
                <a:pathLst>
                  <a:path w="2640" h="728">
                    <a:moveTo>
                      <a:pt x="0" y="680"/>
                    </a:moveTo>
                    <a:cubicBezTo>
                      <a:pt x="428" y="340"/>
                      <a:pt x="856" y="0"/>
                      <a:pt x="1296" y="8"/>
                    </a:cubicBezTo>
                    <a:cubicBezTo>
                      <a:pt x="1736" y="16"/>
                      <a:pt x="2188" y="372"/>
                      <a:pt x="2640" y="728"/>
                    </a:cubicBezTo>
                  </a:path>
                </a:pathLst>
              </a:custGeom>
              <a:noFill/>
              <a:ln w="57150" cmpd="sng">
                <a:solidFill>
                  <a:schemeClr val="bg2"/>
                </a:solidFill>
                <a:round/>
                <a:headEnd type="none" w="med" len="med"/>
                <a:tailEnd type="triangle" w="med" len="me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wrap="none" anchor="ctr"/>
              <a:lstStyle/>
              <a:p>
                <a:endParaRPr lang="de-DE"/>
              </a:p>
            </p:txBody>
          </p:sp>
          <p:sp>
            <p:nvSpPr>
              <p:cNvPr id="18" name="Text Box 14"/>
              <p:cNvSpPr txBox="1">
                <a:spLocks noChangeArrowheads="1"/>
              </p:cNvSpPr>
              <p:nvPr/>
            </p:nvSpPr>
            <p:spPr bwMode="auto">
              <a:xfrm>
                <a:off x="1968" y="518"/>
                <a:ext cx="1410" cy="40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defRPr>
                </a:lvl1pPr>
                <a:lvl2pPr marL="742950" indent="-285750" eaLnBrk="0" hangingPunct="0">
                  <a:defRPr sz="2100">
                    <a:solidFill>
                      <a:schemeClr val="tx1"/>
                    </a:solidFill>
                    <a:latin typeface="Arial" charset="0"/>
                  </a:defRPr>
                </a:lvl2pPr>
                <a:lvl3pPr marL="1143000" indent="-228600" eaLnBrk="0" hangingPunct="0">
                  <a:defRPr sz="2100">
                    <a:solidFill>
                      <a:schemeClr val="tx1"/>
                    </a:solidFill>
                    <a:latin typeface="Arial" charset="0"/>
                  </a:defRPr>
                </a:lvl3pPr>
                <a:lvl4pPr marL="1600200" indent="-228600" eaLnBrk="0" hangingPunct="0">
                  <a:defRPr sz="2100">
                    <a:solidFill>
                      <a:schemeClr val="tx1"/>
                    </a:solidFill>
                    <a:latin typeface="Arial" charset="0"/>
                  </a:defRPr>
                </a:lvl4pPr>
                <a:lvl5pPr marL="2057400" indent="-228600" eaLnBrk="0" hangingPunct="0">
                  <a:defRPr sz="2100">
                    <a:solidFill>
                      <a:schemeClr val="tx1"/>
                    </a:solidFill>
                    <a:latin typeface="Arial" charset="0"/>
                  </a:defRPr>
                </a:lvl5pPr>
                <a:lvl6pPr marL="2514600" indent="-228600" eaLnBrk="0" fontAlgn="base" hangingPunct="0">
                  <a:spcBef>
                    <a:spcPct val="0"/>
                  </a:spcBef>
                  <a:spcAft>
                    <a:spcPct val="0"/>
                  </a:spcAft>
                  <a:defRPr sz="2100">
                    <a:solidFill>
                      <a:schemeClr val="tx1"/>
                    </a:solidFill>
                    <a:latin typeface="Arial" charset="0"/>
                  </a:defRPr>
                </a:lvl6pPr>
                <a:lvl7pPr marL="2971800" indent="-228600" eaLnBrk="0" fontAlgn="base" hangingPunct="0">
                  <a:spcBef>
                    <a:spcPct val="0"/>
                  </a:spcBef>
                  <a:spcAft>
                    <a:spcPct val="0"/>
                  </a:spcAft>
                  <a:defRPr sz="2100">
                    <a:solidFill>
                      <a:schemeClr val="tx1"/>
                    </a:solidFill>
                    <a:latin typeface="Arial" charset="0"/>
                  </a:defRPr>
                </a:lvl7pPr>
                <a:lvl8pPr marL="3429000" indent="-228600" eaLnBrk="0" fontAlgn="base" hangingPunct="0">
                  <a:spcBef>
                    <a:spcPct val="0"/>
                  </a:spcBef>
                  <a:spcAft>
                    <a:spcPct val="0"/>
                  </a:spcAft>
                  <a:defRPr sz="2100">
                    <a:solidFill>
                      <a:schemeClr val="tx1"/>
                    </a:solidFill>
                    <a:latin typeface="Arial" charset="0"/>
                  </a:defRPr>
                </a:lvl8pPr>
                <a:lvl9pPr marL="3886200" indent="-228600" eaLnBrk="0" fontAlgn="base" hangingPunct="0">
                  <a:spcBef>
                    <a:spcPct val="0"/>
                  </a:spcBef>
                  <a:spcAft>
                    <a:spcPct val="0"/>
                  </a:spcAft>
                  <a:defRPr sz="2100">
                    <a:solidFill>
                      <a:schemeClr val="tx1"/>
                    </a:solidFill>
                    <a:latin typeface="Arial" charset="0"/>
                  </a:defRPr>
                </a:lvl9pPr>
              </a:lstStyle>
              <a:p>
                <a:r>
                  <a:rPr lang="de-DE" sz="1900" dirty="0"/>
                  <a:t>Motion </a:t>
                </a:r>
                <a:r>
                  <a:rPr lang="de-DE" sz="1900" dirty="0" err="1"/>
                  <a:t>ofthepin</a:t>
                </a:r>
                <a:endParaRPr lang="de-DE" sz="1900" dirty="0"/>
              </a:p>
            </p:txBody>
          </p:sp>
          <p:sp>
            <p:nvSpPr>
              <p:cNvPr id="19" name="Text Box 15"/>
              <p:cNvSpPr txBox="1">
                <a:spLocks noChangeArrowheads="1"/>
              </p:cNvSpPr>
              <p:nvPr/>
            </p:nvSpPr>
            <p:spPr bwMode="auto">
              <a:xfrm>
                <a:off x="3667" y="855"/>
                <a:ext cx="1912" cy="40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defRPr>
                </a:lvl1pPr>
                <a:lvl2pPr marL="742950" indent="-285750" eaLnBrk="0" hangingPunct="0">
                  <a:defRPr sz="2100">
                    <a:solidFill>
                      <a:schemeClr val="tx1"/>
                    </a:solidFill>
                    <a:latin typeface="Arial" charset="0"/>
                  </a:defRPr>
                </a:lvl2pPr>
                <a:lvl3pPr marL="1143000" indent="-228600" eaLnBrk="0" hangingPunct="0">
                  <a:defRPr sz="2100">
                    <a:solidFill>
                      <a:schemeClr val="tx1"/>
                    </a:solidFill>
                    <a:latin typeface="Arial" charset="0"/>
                  </a:defRPr>
                </a:lvl3pPr>
                <a:lvl4pPr marL="1600200" indent="-228600" eaLnBrk="0" hangingPunct="0">
                  <a:defRPr sz="2100">
                    <a:solidFill>
                      <a:schemeClr val="tx1"/>
                    </a:solidFill>
                    <a:latin typeface="Arial" charset="0"/>
                  </a:defRPr>
                </a:lvl4pPr>
                <a:lvl5pPr marL="2057400" indent="-228600" eaLnBrk="0" hangingPunct="0">
                  <a:defRPr sz="2100">
                    <a:solidFill>
                      <a:schemeClr val="tx1"/>
                    </a:solidFill>
                    <a:latin typeface="Arial" charset="0"/>
                  </a:defRPr>
                </a:lvl5pPr>
                <a:lvl6pPr marL="2514600" indent="-228600" eaLnBrk="0" fontAlgn="base" hangingPunct="0">
                  <a:spcBef>
                    <a:spcPct val="0"/>
                  </a:spcBef>
                  <a:spcAft>
                    <a:spcPct val="0"/>
                  </a:spcAft>
                  <a:defRPr sz="2100">
                    <a:solidFill>
                      <a:schemeClr val="tx1"/>
                    </a:solidFill>
                    <a:latin typeface="Arial" charset="0"/>
                  </a:defRPr>
                </a:lvl6pPr>
                <a:lvl7pPr marL="2971800" indent="-228600" eaLnBrk="0" fontAlgn="base" hangingPunct="0">
                  <a:spcBef>
                    <a:spcPct val="0"/>
                  </a:spcBef>
                  <a:spcAft>
                    <a:spcPct val="0"/>
                  </a:spcAft>
                  <a:defRPr sz="2100">
                    <a:solidFill>
                      <a:schemeClr val="tx1"/>
                    </a:solidFill>
                    <a:latin typeface="Arial" charset="0"/>
                  </a:defRPr>
                </a:lvl7pPr>
                <a:lvl8pPr marL="3429000" indent="-228600" eaLnBrk="0" fontAlgn="base" hangingPunct="0">
                  <a:spcBef>
                    <a:spcPct val="0"/>
                  </a:spcBef>
                  <a:spcAft>
                    <a:spcPct val="0"/>
                  </a:spcAft>
                  <a:defRPr sz="2100">
                    <a:solidFill>
                      <a:schemeClr val="tx1"/>
                    </a:solidFill>
                    <a:latin typeface="Arial" charset="0"/>
                  </a:defRPr>
                </a:lvl8pPr>
                <a:lvl9pPr marL="3886200" indent="-228600" eaLnBrk="0" fontAlgn="base" hangingPunct="0">
                  <a:spcBef>
                    <a:spcPct val="0"/>
                  </a:spcBef>
                  <a:spcAft>
                    <a:spcPct val="0"/>
                  </a:spcAft>
                  <a:defRPr sz="2100">
                    <a:solidFill>
                      <a:schemeClr val="tx1"/>
                    </a:solidFill>
                    <a:latin typeface="Arial" charset="0"/>
                  </a:defRPr>
                </a:lvl9pPr>
              </a:lstStyle>
              <a:p>
                <a:r>
                  <a:rPr lang="de-DE" sz="1900"/>
                  <a:t>Continuous registration</a:t>
                </a:r>
              </a:p>
            </p:txBody>
          </p:sp>
          <p:sp>
            <p:nvSpPr>
              <p:cNvPr id="20" name="Freeform 16"/>
              <p:cNvSpPr>
                <a:spLocks/>
              </p:cNvSpPr>
              <p:nvPr/>
            </p:nvSpPr>
            <p:spPr bwMode="auto">
              <a:xfrm>
                <a:off x="336" y="3120"/>
                <a:ext cx="863" cy="369"/>
              </a:xfrm>
              <a:custGeom>
                <a:avLst/>
                <a:gdLst/>
                <a:ahLst/>
                <a:cxnLst>
                  <a:cxn ang="0">
                    <a:pos x="0" y="368"/>
                  </a:cxn>
                  <a:cxn ang="0">
                    <a:pos x="144" y="32"/>
                  </a:cxn>
                  <a:cxn ang="0">
                    <a:pos x="576" y="176"/>
                  </a:cxn>
                </a:cxnLst>
                <a:rect l="0" t="0" r="r" b="b"/>
                <a:pathLst>
                  <a:path w="576" h="368">
                    <a:moveTo>
                      <a:pt x="0" y="368"/>
                    </a:moveTo>
                    <a:cubicBezTo>
                      <a:pt x="24" y="216"/>
                      <a:pt x="48" y="64"/>
                      <a:pt x="144" y="32"/>
                    </a:cubicBezTo>
                    <a:cubicBezTo>
                      <a:pt x="240" y="0"/>
                      <a:pt x="408" y="88"/>
                      <a:pt x="576" y="176"/>
                    </a:cubicBezTo>
                  </a:path>
                </a:pathLst>
              </a:custGeom>
              <a:noFill/>
              <a:ln w="76200" cmpd="sng">
                <a:solidFill>
                  <a:schemeClr val="bg2"/>
                </a:solidFill>
                <a:round/>
                <a:headEnd type="none" w="med" len="med"/>
                <a:tailEnd type="triangle" w="med" len="med"/>
              </a:ln>
              <a:effectLst>
                <a:outerShdw dist="56796" dir="3806097" algn="ctr" rotWithShape="0">
                  <a:srgbClr val="FFFFFF"/>
                </a:outerShdw>
              </a:effectLst>
            </p:spPr>
            <p:txBody>
              <a:bodyPr/>
              <a:lstStyle/>
              <a:p>
                <a:pPr>
                  <a:defRPr/>
                </a:pPr>
                <a:endParaRPr lang="de-DE"/>
              </a:p>
            </p:txBody>
          </p:sp>
        </p:grpSp>
        <p:sp>
          <p:nvSpPr>
            <p:cNvPr id="6" name="Text Box 17"/>
            <p:cNvSpPr txBox="1">
              <a:spLocks noChangeArrowheads="1"/>
            </p:cNvSpPr>
            <p:nvPr/>
          </p:nvSpPr>
          <p:spPr bwMode="auto">
            <a:xfrm>
              <a:off x="567" y="1752"/>
              <a:ext cx="625" cy="42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defRPr>
              </a:lvl1pPr>
              <a:lvl2pPr marL="742950" indent="-285750" eaLnBrk="0" hangingPunct="0">
                <a:defRPr sz="2100">
                  <a:solidFill>
                    <a:schemeClr val="tx1"/>
                  </a:solidFill>
                  <a:latin typeface="Arial" charset="0"/>
                </a:defRPr>
              </a:lvl2pPr>
              <a:lvl3pPr marL="1143000" indent="-228600" eaLnBrk="0" hangingPunct="0">
                <a:defRPr sz="2100">
                  <a:solidFill>
                    <a:schemeClr val="tx1"/>
                  </a:solidFill>
                  <a:latin typeface="Arial" charset="0"/>
                </a:defRPr>
              </a:lvl3pPr>
              <a:lvl4pPr marL="1600200" indent="-228600" eaLnBrk="0" hangingPunct="0">
                <a:defRPr sz="2100">
                  <a:solidFill>
                    <a:schemeClr val="tx1"/>
                  </a:solidFill>
                  <a:latin typeface="Arial" charset="0"/>
                </a:defRPr>
              </a:lvl4pPr>
              <a:lvl5pPr marL="2057400" indent="-228600" eaLnBrk="0" hangingPunct="0">
                <a:defRPr sz="2100">
                  <a:solidFill>
                    <a:schemeClr val="tx1"/>
                  </a:solidFill>
                  <a:latin typeface="Arial" charset="0"/>
                </a:defRPr>
              </a:lvl5pPr>
              <a:lvl6pPr marL="2514600" indent="-228600" eaLnBrk="0" fontAlgn="base" hangingPunct="0">
                <a:spcBef>
                  <a:spcPct val="0"/>
                </a:spcBef>
                <a:spcAft>
                  <a:spcPct val="0"/>
                </a:spcAft>
                <a:defRPr sz="2100">
                  <a:solidFill>
                    <a:schemeClr val="tx1"/>
                  </a:solidFill>
                  <a:latin typeface="Arial" charset="0"/>
                </a:defRPr>
              </a:lvl6pPr>
              <a:lvl7pPr marL="2971800" indent="-228600" eaLnBrk="0" fontAlgn="base" hangingPunct="0">
                <a:spcBef>
                  <a:spcPct val="0"/>
                </a:spcBef>
                <a:spcAft>
                  <a:spcPct val="0"/>
                </a:spcAft>
                <a:defRPr sz="2100">
                  <a:solidFill>
                    <a:schemeClr val="tx1"/>
                  </a:solidFill>
                  <a:latin typeface="Arial" charset="0"/>
                </a:defRPr>
              </a:lvl7pPr>
              <a:lvl8pPr marL="3429000" indent="-228600" eaLnBrk="0" fontAlgn="base" hangingPunct="0">
                <a:spcBef>
                  <a:spcPct val="0"/>
                </a:spcBef>
                <a:spcAft>
                  <a:spcPct val="0"/>
                </a:spcAft>
                <a:defRPr sz="2100">
                  <a:solidFill>
                    <a:schemeClr val="tx1"/>
                  </a:solidFill>
                  <a:latin typeface="Arial" charset="0"/>
                </a:defRPr>
              </a:lvl8pPr>
              <a:lvl9pPr marL="3886200" indent="-228600" eaLnBrk="0" fontAlgn="base" hangingPunct="0">
                <a:spcBef>
                  <a:spcPct val="0"/>
                </a:spcBef>
                <a:spcAft>
                  <a:spcPct val="0"/>
                </a:spcAft>
                <a:defRPr sz="2100">
                  <a:solidFill>
                    <a:schemeClr val="tx1"/>
                  </a:solidFill>
                  <a:latin typeface="Arial" charset="0"/>
                </a:defRPr>
              </a:lvl9pPr>
            </a:lstStyle>
            <a:p>
              <a:pPr algn="ctr"/>
              <a:r>
                <a:rPr lang="de-DE" sz="1900"/>
                <a:t>Torsion</a:t>
              </a:r>
            </a:p>
            <a:p>
              <a:pPr algn="ctr"/>
              <a:r>
                <a:rPr lang="de-DE" sz="1900"/>
                <a:t>wire</a:t>
              </a:r>
            </a:p>
          </p:txBody>
        </p:sp>
        <p:sp>
          <p:nvSpPr>
            <p:cNvPr id="7" name="Text Box 18"/>
            <p:cNvSpPr txBox="1">
              <a:spLocks noChangeArrowheads="1"/>
            </p:cNvSpPr>
            <p:nvPr/>
          </p:nvSpPr>
          <p:spPr bwMode="auto">
            <a:xfrm>
              <a:off x="1292" y="3702"/>
              <a:ext cx="474" cy="24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defRPr>
              </a:lvl1pPr>
              <a:lvl2pPr marL="742950" indent="-285750" eaLnBrk="0" hangingPunct="0">
                <a:defRPr sz="2100">
                  <a:solidFill>
                    <a:schemeClr val="tx1"/>
                  </a:solidFill>
                  <a:latin typeface="Arial" charset="0"/>
                </a:defRPr>
              </a:lvl2pPr>
              <a:lvl3pPr marL="1143000" indent="-228600" eaLnBrk="0" hangingPunct="0">
                <a:defRPr sz="2100">
                  <a:solidFill>
                    <a:schemeClr val="tx1"/>
                  </a:solidFill>
                  <a:latin typeface="Arial" charset="0"/>
                </a:defRPr>
              </a:lvl3pPr>
              <a:lvl4pPr marL="1600200" indent="-228600" eaLnBrk="0" hangingPunct="0">
                <a:defRPr sz="2100">
                  <a:solidFill>
                    <a:schemeClr val="tx1"/>
                  </a:solidFill>
                  <a:latin typeface="Arial" charset="0"/>
                </a:defRPr>
              </a:lvl4pPr>
              <a:lvl5pPr marL="2057400" indent="-228600" eaLnBrk="0" hangingPunct="0">
                <a:defRPr sz="2100">
                  <a:solidFill>
                    <a:schemeClr val="tx1"/>
                  </a:solidFill>
                  <a:latin typeface="Arial" charset="0"/>
                </a:defRPr>
              </a:lvl5pPr>
              <a:lvl6pPr marL="2514600" indent="-228600" eaLnBrk="0" fontAlgn="base" hangingPunct="0">
                <a:spcBef>
                  <a:spcPct val="0"/>
                </a:spcBef>
                <a:spcAft>
                  <a:spcPct val="0"/>
                </a:spcAft>
                <a:defRPr sz="2100">
                  <a:solidFill>
                    <a:schemeClr val="tx1"/>
                  </a:solidFill>
                  <a:latin typeface="Arial" charset="0"/>
                </a:defRPr>
              </a:lvl6pPr>
              <a:lvl7pPr marL="2971800" indent="-228600" eaLnBrk="0" fontAlgn="base" hangingPunct="0">
                <a:spcBef>
                  <a:spcPct val="0"/>
                </a:spcBef>
                <a:spcAft>
                  <a:spcPct val="0"/>
                </a:spcAft>
                <a:defRPr sz="2100">
                  <a:solidFill>
                    <a:schemeClr val="tx1"/>
                  </a:solidFill>
                  <a:latin typeface="Arial" charset="0"/>
                </a:defRPr>
              </a:lvl7pPr>
              <a:lvl8pPr marL="3429000" indent="-228600" eaLnBrk="0" fontAlgn="base" hangingPunct="0">
                <a:spcBef>
                  <a:spcPct val="0"/>
                </a:spcBef>
                <a:spcAft>
                  <a:spcPct val="0"/>
                </a:spcAft>
                <a:defRPr sz="2100">
                  <a:solidFill>
                    <a:schemeClr val="tx1"/>
                  </a:solidFill>
                  <a:latin typeface="Arial" charset="0"/>
                </a:defRPr>
              </a:lvl8pPr>
              <a:lvl9pPr marL="3886200" indent="-228600" eaLnBrk="0" fontAlgn="base" hangingPunct="0">
                <a:spcBef>
                  <a:spcPct val="0"/>
                </a:spcBef>
                <a:spcAft>
                  <a:spcPct val="0"/>
                </a:spcAft>
                <a:defRPr sz="2100">
                  <a:solidFill>
                    <a:schemeClr val="tx1"/>
                  </a:solidFill>
                  <a:latin typeface="Arial" charset="0"/>
                </a:defRPr>
              </a:lvl9pPr>
            </a:lstStyle>
            <a:p>
              <a:r>
                <a:rPr lang="de-DE" sz="1900"/>
                <a:t>4,75°</a:t>
              </a:r>
            </a:p>
          </p:txBody>
        </p:sp>
        <p:sp>
          <p:nvSpPr>
            <p:cNvPr id="8" name="Text Box 19"/>
            <p:cNvSpPr txBox="1">
              <a:spLocks noChangeArrowheads="1"/>
            </p:cNvSpPr>
            <p:nvPr/>
          </p:nvSpPr>
          <p:spPr bwMode="auto">
            <a:xfrm>
              <a:off x="3288" y="3521"/>
              <a:ext cx="1482" cy="24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defRPr>
              </a:lvl1pPr>
              <a:lvl2pPr marL="742950" indent="-285750" eaLnBrk="0" hangingPunct="0">
                <a:defRPr sz="2100">
                  <a:solidFill>
                    <a:schemeClr val="tx1"/>
                  </a:solidFill>
                  <a:latin typeface="Arial" charset="0"/>
                </a:defRPr>
              </a:lvl2pPr>
              <a:lvl3pPr marL="1143000" indent="-228600" eaLnBrk="0" hangingPunct="0">
                <a:defRPr sz="2100">
                  <a:solidFill>
                    <a:schemeClr val="tx1"/>
                  </a:solidFill>
                  <a:latin typeface="Arial" charset="0"/>
                </a:defRPr>
              </a:lvl3pPr>
              <a:lvl4pPr marL="1600200" indent="-228600" eaLnBrk="0" hangingPunct="0">
                <a:defRPr sz="2100">
                  <a:solidFill>
                    <a:schemeClr val="tx1"/>
                  </a:solidFill>
                  <a:latin typeface="Arial" charset="0"/>
                </a:defRPr>
              </a:lvl4pPr>
              <a:lvl5pPr marL="2057400" indent="-228600" eaLnBrk="0" hangingPunct="0">
                <a:defRPr sz="2100">
                  <a:solidFill>
                    <a:schemeClr val="tx1"/>
                  </a:solidFill>
                  <a:latin typeface="Arial" charset="0"/>
                </a:defRPr>
              </a:lvl5pPr>
              <a:lvl6pPr marL="2514600" indent="-228600" eaLnBrk="0" fontAlgn="base" hangingPunct="0">
                <a:spcBef>
                  <a:spcPct val="0"/>
                </a:spcBef>
                <a:spcAft>
                  <a:spcPct val="0"/>
                </a:spcAft>
                <a:defRPr sz="2100">
                  <a:solidFill>
                    <a:schemeClr val="tx1"/>
                  </a:solidFill>
                  <a:latin typeface="Arial" charset="0"/>
                </a:defRPr>
              </a:lvl6pPr>
              <a:lvl7pPr marL="2971800" indent="-228600" eaLnBrk="0" fontAlgn="base" hangingPunct="0">
                <a:spcBef>
                  <a:spcPct val="0"/>
                </a:spcBef>
                <a:spcAft>
                  <a:spcPct val="0"/>
                </a:spcAft>
                <a:defRPr sz="2100">
                  <a:solidFill>
                    <a:schemeClr val="tx1"/>
                  </a:solidFill>
                  <a:latin typeface="Arial" charset="0"/>
                </a:defRPr>
              </a:lvl7pPr>
              <a:lvl8pPr marL="3429000" indent="-228600" eaLnBrk="0" fontAlgn="base" hangingPunct="0">
                <a:spcBef>
                  <a:spcPct val="0"/>
                </a:spcBef>
                <a:spcAft>
                  <a:spcPct val="0"/>
                </a:spcAft>
                <a:defRPr sz="2100">
                  <a:solidFill>
                    <a:schemeClr val="tx1"/>
                  </a:solidFill>
                  <a:latin typeface="Arial" charset="0"/>
                </a:defRPr>
              </a:lvl8pPr>
              <a:lvl9pPr marL="3886200" indent="-228600" eaLnBrk="0" fontAlgn="base" hangingPunct="0">
                <a:spcBef>
                  <a:spcPct val="0"/>
                </a:spcBef>
                <a:spcAft>
                  <a:spcPct val="0"/>
                </a:spcAft>
                <a:defRPr sz="2100">
                  <a:solidFill>
                    <a:schemeClr val="tx1"/>
                  </a:solidFill>
                  <a:latin typeface="Arial" charset="0"/>
                </a:defRPr>
              </a:lvl9pPr>
            </a:lstStyle>
            <a:p>
              <a:r>
                <a:rPr lang="de-DE" sz="1900"/>
                <a:t>Thromboelastogram</a:t>
              </a:r>
            </a:p>
          </p:txBody>
        </p:sp>
        <p:sp>
          <p:nvSpPr>
            <p:cNvPr id="9" name="Text Box 20"/>
            <p:cNvSpPr txBox="1">
              <a:spLocks noChangeArrowheads="1"/>
            </p:cNvSpPr>
            <p:nvPr/>
          </p:nvSpPr>
          <p:spPr bwMode="auto">
            <a:xfrm>
              <a:off x="158" y="3475"/>
              <a:ext cx="544" cy="42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defRPr>
              </a:lvl1pPr>
              <a:lvl2pPr marL="742950" indent="-285750" eaLnBrk="0" hangingPunct="0">
                <a:defRPr sz="2100">
                  <a:solidFill>
                    <a:schemeClr val="tx1"/>
                  </a:solidFill>
                  <a:latin typeface="Arial" charset="0"/>
                </a:defRPr>
              </a:lvl2pPr>
              <a:lvl3pPr marL="1143000" indent="-228600" eaLnBrk="0" hangingPunct="0">
                <a:defRPr sz="2100">
                  <a:solidFill>
                    <a:schemeClr val="tx1"/>
                  </a:solidFill>
                  <a:latin typeface="Arial" charset="0"/>
                </a:defRPr>
              </a:lvl3pPr>
              <a:lvl4pPr marL="1600200" indent="-228600" eaLnBrk="0" hangingPunct="0">
                <a:defRPr sz="2100">
                  <a:solidFill>
                    <a:schemeClr val="tx1"/>
                  </a:solidFill>
                  <a:latin typeface="Arial" charset="0"/>
                </a:defRPr>
              </a:lvl4pPr>
              <a:lvl5pPr marL="2057400" indent="-228600" eaLnBrk="0" hangingPunct="0">
                <a:defRPr sz="2100">
                  <a:solidFill>
                    <a:schemeClr val="tx1"/>
                  </a:solidFill>
                  <a:latin typeface="Arial" charset="0"/>
                </a:defRPr>
              </a:lvl5pPr>
              <a:lvl6pPr marL="2514600" indent="-228600" eaLnBrk="0" fontAlgn="base" hangingPunct="0">
                <a:spcBef>
                  <a:spcPct val="0"/>
                </a:spcBef>
                <a:spcAft>
                  <a:spcPct val="0"/>
                </a:spcAft>
                <a:defRPr sz="2100">
                  <a:solidFill>
                    <a:schemeClr val="tx1"/>
                  </a:solidFill>
                  <a:latin typeface="Arial" charset="0"/>
                </a:defRPr>
              </a:lvl6pPr>
              <a:lvl7pPr marL="2971800" indent="-228600" eaLnBrk="0" fontAlgn="base" hangingPunct="0">
                <a:spcBef>
                  <a:spcPct val="0"/>
                </a:spcBef>
                <a:spcAft>
                  <a:spcPct val="0"/>
                </a:spcAft>
                <a:defRPr sz="2100">
                  <a:solidFill>
                    <a:schemeClr val="tx1"/>
                  </a:solidFill>
                  <a:latin typeface="Arial" charset="0"/>
                </a:defRPr>
              </a:lvl7pPr>
              <a:lvl8pPr marL="3429000" indent="-228600" eaLnBrk="0" fontAlgn="base" hangingPunct="0">
                <a:spcBef>
                  <a:spcPct val="0"/>
                </a:spcBef>
                <a:spcAft>
                  <a:spcPct val="0"/>
                </a:spcAft>
                <a:defRPr sz="2100">
                  <a:solidFill>
                    <a:schemeClr val="tx1"/>
                  </a:solidFill>
                  <a:latin typeface="Arial" charset="0"/>
                </a:defRPr>
              </a:lvl8pPr>
              <a:lvl9pPr marL="3886200" indent="-228600" eaLnBrk="0" fontAlgn="base" hangingPunct="0">
                <a:spcBef>
                  <a:spcPct val="0"/>
                </a:spcBef>
                <a:spcAft>
                  <a:spcPct val="0"/>
                </a:spcAft>
                <a:defRPr sz="2100">
                  <a:solidFill>
                    <a:schemeClr val="tx1"/>
                  </a:solidFill>
                  <a:latin typeface="Arial" charset="0"/>
                </a:defRPr>
              </a:lvl9pPr>
            </a:lstStyle>
            <a:p>
              <a:r>
                <a:rPr lang="de-DE" sz="1900"/>
                <a:t>Blood</a:t>
              </a:r>
            </a:p>
            <a:p>
              <a:r>
                <a:rPr lang="de-DE" sz="1900"/>
                <a:t> clot</a:t>
              </a:r>
              <a:endParaRPr lang="de-CH" sz="1900"/>
            </a:p>
          </p:txBody>
        </p:sp>
      </p:grpSp>
    </p:spTree>
    <p:extLst>
      <p:ext uri="{BB962C8B-B14F-4D97-AF65-F5344CB8AC3E}">
        <p14:creationId xmlns:mc="http://schemas.openxmlformats.org/markup-compatibility/2006" xmlns:mv="urn:schemas-microsoft-com:mac:vml" xmlns:p14="http://schemas.microsoft.com/office/powerpoint/2010/main" xmlns="" val="3963223737"/>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ROTEM – DETECTION METHOD</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553849" y="1718210"/>
            <a:ext cx="8036302" cy="5143500"/>
          </a:xfrm>
          <a:prstGeom prst="rect">
            <a:avLst/>
          </a:prstGeom>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srcRect/>
          <a:stretch>
            <a:fillRect/>
          </a:stretch>
        </p:blipFill>
        <p:spPr bwMode="auto">
          <a:xfrm>
            <a:off x="0" y="0"/>
            <a:ext cx="9172575" cy="6886575"/>
          </a:xfrm>
          <a:prstGeom prst="rect">
            <a:avLst/>
          </a:prstGeom>
          <a:noFill/>
          <a:ln w="9525">
            <a:noFill/>
            <a:miter lim="800000"/>
            <a:headEnd/>
            <a:tailEnd/>
          </a:ln>
        </p:spPr>
      </p:pic>
      <p:sp>
        <p:nvSpPr>
          <p:cNvPr id="18435" name="TextBox 2"/>
          <p:cNvSpPr txBox="1">
            <a:spLocks noChangeArrowheads="1"/>
          </p:cNvSpPr>
          <p:nvPr/>
        </p:nvSpPr>
        <p:spPr bwMode="auto">
          <a:xfrm>
            <a:off x="0" y="6273800"/>
            <a:ext cx="4476750" cy="584200"/>
          </a:xfrm>
          <a:prstGeom prst="rect">
            <a:avLst/>
          </a:prstGeom>
          <a:noFill/>
          <a:ln w="9525">
            <a:noFill/>
            <a:miter lim="800000"/>
            <a:headEnd/>
            <a:tailEnd/>
          </a:ln>
        </p:spPr>
        <p:txBody>
          <a:bodyPr wrap="none">
            <a:spAutoFit/>
          </a:bodyPr>
          <a:lstStyle/>
          <a:p>
            <a:pPr eaLnBrk="1" hangingPunct="1"/>
            <a:r>
              <a:rPr lang="en-US" sz="1600"/>
              <a:t>Robert MacFarlane, Oxford, May 1964, Nature</a:t>
            </a:r>
          </a:p>
          <a:p>
            <a:pPr eaLnBrk="1" hangingPunct="1"/>
            <a:r>
              <a:rPr lang="en-US" sz="1600"/>
              <a:t>Davie &amp; Ratnoff, Cleveland, Nov 1964, Science</a:t>
            </a:r>
          </a:p>
        </p:txBody>
      </p:sp>
      <p:pic>
        <p:nvPicPr>
          <p:cNvPr id="18436" name="Picture 3"/>
          <p:cNvPicPr>
            <a:picLocks noChangeAspect="1" noChangeArrowheads="1"/>
          </p:cNvPicPr>
          <p:nvPr/>
        </p:nvPicPr>
        <p:blipFill>
          <a:blip r:embed="rId3"/>
          <a:srcRect/>
          <a:stretch>
            <a:fillRect/>
          </a:stretch>
        </p:blipFill>
        <p:spPr bwMode="auto">
          <a:xfrm>
            <a:off x="0" y="3930650"/>
            <a:ext cx="2971800" cy="2343150"/>
          </a:xfrm>
          <a:prstGeom prst="rect">
            <a:avLst/>
          </a:prstGeom>
          <a:noFill/>
          <a:ln w="9525">
            <a:noFill/>
            <a:miter lim="800000"/>
            <a:headEnd/>
            <a:tailEnd/>
          </a:ln>
        </p:spPr>
      </p:pic>
      <p:pic>
        <p:nvPicPr>
          <p:cNvPr id="18437" name="Content Placeholder 4" descr="Robert_G.Macfarlane_JPEG.JPG"/>
          <p:cNvPicPr>
            <a:picLocks noChangeAspect="1"/>
          </p:cNvPicPr>
          <p:nvPr/>
        </p:nvPicPr>
        <p:blipFill>
          <a:blip r:embed="rId4"/>
          <a:srcRect/>
          <a:stretch>
            <a:fillRect/>
          </a:stretch>
        </p:blipFill>
        <p:spPr bwMode="auto">
          <a:xfrm>
            <a:off x="7859713" y="1066800"/>
            <a:ext cx="1284287" cy="14906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idx="4294967295"/>
          </p:nvPr>
        </p:nvSpPr>
        <p:spPr/>
        <p:txBody>
          <a:bodyPr/>
          <a:lstStyle/>
          <a:p>
            <a:pPr eaLnBrk="1" hangingPunct="1">
              <a:defRPr/>
            </a:pPr>
            <a:endParaRPr lang="en-US" smtClean="0"/>
          </a:p>
        </p:txBody>
      </p:sp>
      <p:sp>
        <p:nvSpPr>
          <p:cNvPr id="110595" name="Rectangle 3"/>
          <p:cNvSpPr>
            <a:spLocks noGrp="1" noChangeArrowheads="1"/>
          </p:cNvSpPr>
          <p:nvPr>
            <p:ph type="body" idx="4294967295"/>
          </p:nvPr>
        </p:nvSpPr>
        <p:spPr/>
        <p:txBody>
          <a:bodyPr/>
          <a:lstStyle/>
          <a:p>
            <a:pPr eaLnBrk="1" hangingPunct="1">
              <a:defRPr/>
            </a:pPr>
            <a:endParaRPr lang="en-US" dirty="0" smtClean="0">
              <a:effectLst>
                <a:outerShdw blurRad="38100" dist="38100" dir="2700000" algn="tl">
                  <a:srgbClr val="C0C0C0"/>
                </a:outerShdw>
              </a:effectLst>
            </a:endParaRPr>
          </a:p>
        </p:txBody>
      </p:sp>
      <p:pic>
        <p:nvPicPr>
          <p:cNvPr id="25604"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0"/>
            <a:ext cx="9182100" cy="6896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7973204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idx="4294967295"/>
          </p:nvPr>
        </p:nvSpPr>
        <p:spPr>
          <a:xfrm>
            <a:off x="228600" y="0"/>
            <a:ext cx="3124200" cy="762000"/>
          </a:xfrm>
        </p:spPr>
        <p:txBody>
          <a:bodyPr/>
          <a:lstStyle/>
          <a:p>
            <a:pPr eaLnBrk="1" hangingPunct="1">
              <a:defRPr/>
            </a:pPr>
            <a:r>
              <a:rPr lang="en-US" smtClean="0"/>
              <a:t>Answers</a:t>
            </a:r>
          </a:p>
        </p:txBody>
      </p:sp>
      <p:sp>
        <p:nvSpPr>
          <p:cNvPr id="34819" name="Rectangle 3"/>
          <p:cNvSpPr>
            <a:spLocks noGrp="1" noChangeArrowheads="1"/>
          </p:cNvSpPr>
          <p:nvPr>
            <p:ph type="body" sz="half" idx="4294967295"/>
          </p:nvPr>
        </p:nvSpPr>
        <p:spPr>
          <a:xfrm>
            <a:off x="0" y="762000"/>
            <a:ext cx="4038600" cy="6096000"/>
          </a:xfrm>
        </p:spPr>
        <p:txBody>
          <a:bodyPr/>
          <a:lstStyle/>
          <a:p>
            <a:pPr eaLnBrk="1" hangingPunct="1">
              <a:defRPr/>
            </a:pPr>
            <a:r>
              <a:rPr lang="en-US" sz="2800" b="1" dirty="0" smtClean="0">
                <a:solidFill>
                  <a:srgbClr val="C00000"/>
                </a:solidFill>
              </a:rPr>
              <a:t>New protein TFPI-</a:t>
            </a:r>
            <a:r>
              <a:rPr lang="en-US" sz="2800" dirty="0" smtClean="0">
                <a:solidFill>
                  <a:srgbClr val="C00000"/>
                </a:solidFill>
              </a:rPr>
              <a:t> </a:t>
            </a:r>
            <a:r>
              <a:rPr lang="en-US" sz="2800" dirty="0" smtClean="0"/>
              <a:t>(</a:t>
            </a:r>
            <a:r>
              <a:rPr lang="en-US" sz="2800" b="1" dirty="0" smtClean="0">
                <a:solidFill>
                  <a:srgbClr val="FF0066"/>
                </a:solidFill>
              </a:rPr>
              <a:t>Tissue factor Pathway inhibitor</a:t>
            </a:r>
            <a:r>
              <a:rPr lang="en-US" sz="2800" dirty="0" smtClean="0"/>
              <a:t>) - Inhibits or blocks the further action of TF-</a:t>
            </a:r>
            <a:r>
              <a:rPr lang="en-US" sz="2800" dirty="0" err="1" smtClean="0"/>
              <a:t>FVIIa</a:t>
            </a:r>
            <a:r>
              <a:rPr lang="en-US" sz="2800" dirty="0" smtClean="0"/>
              <a:t>.</a:t>
            </a:r>
          </a:p>
          <a:p>
            <a:pPr eaLnBrk="1" hangingPunct="1">
              <a:defRPr/>
            </a:pPr>
            <a:r>
              <a:rPr lang="en-US" sz="2800" dirty="0" smtClean="0"/>
              <a:t>TFPI does this after combining with </a:t>
            </a:r>
            <a:r>
              <a:rPr lang="en-US" sz="2800" dirty="0" err="1" smtClean="0"/>
              <a:t>FXa</a:t>
            </a:r>
            <a:r>
              <a:rPr lang="en-US" sz="2800" dirty="0" smtClean="0"/>
              <a:t>. </a:t>
            </a:r>
          </a:p>
          <a:p>
            <a:pPr eaLnBrk="1" hangingPunct="1">
              <a:defRPr/>
            </a:pPr>
            <a:r>
              <a:rPr lang="en-US" sz="2800" dirty="0" smtClean="0"/>
              <a:t>Thus contribution from Extrinsic pathway stops.</a:t>
            </a:r>
          </a:p>
          <a:p>
            <a:pPr eaLnBrk="1" hangingPunct="1">
              <a:buFont typeface="Wingdings" pitchFamily="2" charset="2"/>
              <a:buNone/>
              <a:defRPr/>
            </a:pPr>
            <a:endParaRPr lang="en-US" sz="2800" dirty="0" smtClean="0"/>
          </a:p>
          <a:p>
            <a:pPr eaLnBrk="1" hangingPunct="1">
              <a:buFont typeface="Wingdings" pitchFamily="2" charset="2"/>
              <a:buNone/>
              <a:defRPr/>
            </a:pPr>
            <a:endParaRPr lang="en-US" sz="2800" dirty="0" smtClean="0"/>
          </a:p>
        </p:txBody>
      </p:sp>
      <p:pic>
        <p:nvPicPr>
          <p:cNvPr id="29700"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962400" y="0"/>
            <a:ext cx="2590800" cy="167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701" name="Picture 5"/>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4495800" y="1828800"/>
            <a:ext cx="3352800" cy="2130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702" name="Picture 6"/>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4953000" y="4114800"/>
            <a:ext cx="3930650" cy="2505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703" name="Text Box 7"/>
          <p:cNvSpPr txBox="1">
            <a:spLocks noChangeArrowheads="1"/>
          </p:cNvSpPr>
          <p:nvPr/>
        </p:nvSpPr>
        <p:spPr bwMode="auto">
          <a:xfrm>
            <a:off x="7105650" y="1935163"/>
            <a:ext cx="396875" cy="47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eaVert"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r>
              <a:rPr lang="en-US" sz="1400" b="1">
                <a:solidFill>
                  <a:srgbClr val="000000"/>
                </a:solidFill>
              </a:rPr>
              <a:t>TFPI</a:t>
            </a:r>
          </a:p>
        </p:txBody>
      </p:sp>
      <p:sp>
        <p:nvSpPr>
          <p:cNvPr id="29704" name="Text Box 8"/>
          <p:cNvSpPr txBox="1">
            <a:spLocks noChangeArrowheads="1"/>
          </p:cNvSpPr>
          <p:nvPr/>
        </p:nvSpPr>
        <p:spPr bwMode="auto">
          <a:xfrm>
            <a:off x="7086600" y="4953000"/>
            <a:ext cx="396875" cy="47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eaVert"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r>
              <a:rPr lang="en-US" sz="1400" b="1">
                <a:solidFill>
                  <a:srgbClr val="000000"/>
                </a:solidFill>
              </a:rPr>
              <a:t>TFPI</a:t>
            </a:r>
          </a:p>
        </p:txBody>
      </p:sp>
    </p:spTree>
    <p:extLst>
      <p:ext uri="{BB962C8B-B14F-4D97-AF65-F5344CB8AC3E}">
        <p14:creationId xmlns="" xmlns:p14="http://schemas.microsoft.com/office/powerpoint/2010/main" val="34720461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sz="quarter" idx="4294967295"/>
          </p:nvPr>
        </p:nvSpPr>
        <p:spPr>
          <a:xfrm>
            <a:off x="4648200" y="0"/>
            <a:ext cx="4495800" cy="1066800"/>
          </a:xfrm>
        </p:spPr>
        <p:txBody>
          <a:bodyPr>
            <a:normAutofit fontScale="90000"/>
          </a:bodyPr>
          <a:lstStyle/>
          <a:p>
            <a:pPr eaLnBrk="1" hangingPunct="1">
              <a:defRPr/>
            </a:pPr>
            <a:r>
              <a:rPr lang="en-US" sz="4000" smtClean="0">
                <a:solidFill>
                  <a:schemeClr val="tx1"/>
                </a:solidFill>
              </a:rPr>
              <a:t>New Pathway </a:t>
            </a:r>
            <a:br>
              <a:rPr lang="en-US" sz="4000" smtClean="0">
                <a:solidFill>
                  <a:schemeClr val="tx1"/>
                </a:solidFill>
              </a:rPr>
            </a:br>
            <a:r>
              <a:rPr lang="en-US" sz="4000" smtClean="0">
                <a:solidFill>
                  <a:schemeClr val="tx1"/>
                </a:solidFill>
              </a:rPr>
              <a:t>3 steps</a:t>
            </a:r>
          </a:p>
        </p:txBody>
      </p:sp>
      <p:pic>
        <p:nvPicPr>
          <p:cNvPr id="35843" name="Picture 5"/>
          <p:cNvPicPr>
            <a:picLocks noGrp="1" noChangeAspect="1" noChangeArrowheads="1"/>
          </p:cNvPicPr>
          <p:nvPr>
            <p:ph sz="quarter" idx="4294967295"/>
          </p:nvPr>
        </p:nvPicPr>
        <p:blipFill>
          <a:blip r:embed="rId3" cstate="print">
            <a:extLst>
              <a:ext uri="{28A0092B-C50C-407E-A947-70E740481C1C}">
                <a14:useLocalDpi xmlns="" xmlns:a14="http://schemas.microsoft.com/office/drawing/2010/main" val="0"/>
              </a:ext>
            </a:extLst>
          </a:blip>
          <a:srcRect/>
          <a:stretch>
            <a:fillRect/>
          </a:stretch>
        </p:blipFill>
        <p:spPr>
          <a:xfrm>
            <a:off x="5181600" y="4098925"/>
            <a:ext cx="3676650" cy="2759075"/>
          </a:xfrm>
          <a:ln>
            <a:solidFill>
              <a:srgbClr val="000000"/>
            </a:solidFill>
          </a:ln>
        </p:spPr>
      </p:pic>
      <p:sp>
        <p:nvSpPr>
          <p:cNvPr id="111622" name="Rectangle 6"/>
          <p:cNvSpPr>
            <a:spLocks noGrp="1" noChangeArrowheads="1"/>
          </p:cNvSpPr>
          <p:nvPr>
            <p:ph sz="quarter" idx="4294967295"/>
          </p:nvPr>
        </p:nvSpPr>
        <p:spPr>
          <a:xfrm>
            <a:off x="4343400" y="1219200"/>
            <a:ext cx="4800600" cy="2187575"/>
          </a:xfrm>
        </p:spPr>
        <p:txBody>
          <a:bodyPr>
            <a:normAutofit fontScale="92500" lnSpcReduction="10000"/>
          </a:bodyPr>
          <a:lstStyle/>
          <a:p>
            <a:pPr eaLnBrk="1" hangingPunct="1">
              <a:defRPr/>
            </a:pPr>
            <a:r>
              <a:rPr lang="en-US" sz="2400" smtClean="0">
                <a:effectLst>
                  <a:outerShdw blurRad="38100" dist="38100" dir="2700000" algn="tl">
                    <a:srgbClr val="C0C0C0"/>
                  </a:outerShdw>
                </a:effectLst>
              </a:rPr>
              <a:t>Initiation (old extrinsic pathway)</a:t>
            </a:r>
          </a:p>
          <a:p>
            <a:pPr eaLnBrk="1" hangingPunct="1">
              <a:defRPr/>
            </a:pPr>
            <a:r>
              <a:rPr lang="en-US" sz="2400" smtClean="0">
                <a:effectLst>
                  <a:outerShdw blurRad="38100" dist="38100" dir="2700000" algn="tl">
                    <a:srgbClr val="C0C0C0"/>
                  </a:outerShdw>
                </a:effectLst>
              </a:rPr>
              <a:t>Amplification (old common pathway with added participation from FIX and FVIII)</a:t>
            </a:r>
          </a:p>
          <a:p>
            <a:pPr eaLnBrk="1" hangingPunct="1">
              <a:defRPr/>
            </a:pPr>
            <a:r>
              <a:rPr lang="en-US" sz="2400" smtClean="0">
                <a:effectLst>
                  <a:outerShdw blurRad="38100" dist="38100" dir="2700000" algn="tl">
                    <a:srgbClr val="C0C0C0"/>
                  </a:outerShdw>
                </a:effectLst>
              </a:rPr>
              <a:t>Propagation (old intrinsic pathway without FXII involved)</a:t>
            </a:r>
          </a:p>
          <a:p>
            <a:pPr eaLnBrk="1" hangingPunct="1">
              <a:defRPr/>
            </a:pPr>
            <a:endParaRPr lang="en-US" sz="2400" smtClean="0">
              <a:effectLst>
                <a:outerShdw blurRad="38100" dist="38100" dir="2700000" algn="tl">
                  <a:srgbClr val="C0C0C0"/>
                </a:outerShdw>
              </a:effectLst>
            </a:endParaRPr>
          </a:p>
        </p:txBody>
      </p:sp>
      <p:pic>
        <p:nvPicPr>
          <p:cNvPr id="35845" name="Picture 8"/>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0" y="2286000"/>
            <a:ext cx="3752850" cy="2209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5846" name="Line 9"/>
          <p:cNvSpPr>
            <a:spLocks noChangeShapeType="1"/>
          </p:cNvSpPr>
          <p:nvPr/>
        </p:nvSpPr>
        <p:spPr bwMode="auto">
          <a:xfrm>
            <a:off x="4038600" y="1295400"/>
            <a:ext cx="0" cy="3733800"/>
          </a:xfrm>
          <a:prstGeom prst="line">
            <a:avLst/>
          </a:prstGeom>
          <a:noFill/>
          <a:ln w="5715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FFFFFF"/>
              </a:solidFill>
              <a:cs typeface="Arial" pitchFamily="34" charset="0"/>
            </a:endParaRPr>
          </a:p>
        </p:txBody>
      </p:sp>
      <p:sp>
        <p:nvSpPr>
          <p:cNvPr id="35847" name="Line 10"/>
          <p:cNvSpPr>
            <a:spLocks noChangeShapeType="1"/>
          </p:cNvSpPr>
          <p:nvPr/>
        </p:nvSpPr>
        <p:spPr bwMode="auto">
          <a:xfrm>
            <a:off x="3962400" y="5486400"/>
            <a:ext cx="914400" cy="0"/>
          </a:xfrm>
          <a:prstGeom prst="line">
            <a:avLst/>
          </a:prstGeom>
          <a:noFill/>
          <a:ln w="76200">
            <a:solidFill>
              <a:srgbClr val="FF0000"/>
            </a:solidFill>
            <a:round/>
            <a:headEnd/>
            <a:tailEnd type="stealth" w="med" len="me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FFFFFF"/>
              </a:solidFill>
              <a:cs typeface="Arial" pitchFamily="34" charset="0"/>
            </a:endParaRPr>
          </a:p>
        </p:txBody>
      </p:sp>
      <p:pic>
        <p:nvPicPr>
          <p:cNvPr id="35848" name="Picture 11"/>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0" y="4572000"/>
            <a:ext cx="3810000" cy="228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 name="Group 12"/>
          <p:cNvGrpSpPr>
            <a:grpSpLocks/>
          </p:cNvGrpSpPr>
          <p:nvPr/>
        </p:nvGrpSpPr>
        <p:grpSpPr bwMode="auto">
          <a:xfrm>
            <a:off x="0" y="0"/>
            <a:ext cx="3743325" cy="2209800"/>
            <a:chOff x="0" y="0"/>
            <a:chExt cx="2358" cy="1392"/>
          </a:xfrm>
        </p:grpSpPr>
        <p:pic>
          <p:nvPicPr>
            <p:cNvPr id="35850" name="Picture 7"/>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0" y="0"/>
              <a:ext cx="2358" cy="13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5851" name="Picture 11"/>
            <p:cNvPicPr>
              <a:picLocks noChangeAspect="1" noChangeArrowheads="1"/>
            </p:cNvPicPr>
            <p:nvPr/>
          </p:nvPicPr>
          <p:blipFill>
            <a:blip r:embed="rId7">
              <a:extLst>
                <a:ext uri="{28A0092B-C50C-407E-A947-70E740481C1C}">
                  <a14:useLocalDpi xmlns="" xmlns:a14="http://schemas.microsoft.com/office/drawing/2010/main" val="0"/>
                </a:ext>
              </a:extLst>
            </a:blip>
            <a:srcRect/>
            <a:stretch>
              <a:fillRect/>
            </a:stretch>
          </p:blipFill>
          <p:spPr bwMode="auto">
            <a:xfrm>
              <a:off x="0" y="192"/>
              <a:ext cx="1536" cy="10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extLst>
      <p:ext uri="{BB962C8B-B14F-4D97-AF65-F5344CB8AC3E}">
        <p14:creationId xmlns="" xmlns:p14="http://schemas.microsoft.com/office/powerpoint/2010/main" val="3614487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1186" name="Rectangle 2"/>
          <p:cNvSpPr>
            <a:spLocks noGrp="1" noChangeArrowheads="1"/>
          </p:cNvSpPr>
          <p:nvPr>
            <p:ph type="title" idx="4294967295"/>
          </p:nvPr>
        </p:nvSpPr>
        <p:spPr>
          <a:xfrm>
            <a:off x="971600" y="606599"/>
            <a:ext cx="6991350" cy="1095936"/>
          </a:xfrm>
        </p:spPr>
        <p:txBody>
          <a:bodyPr>
            <a:normAutofit fontScale="90000"/>
          </a:bodyPr>
          <a:lstStyle/>
          <a:p>
            <a:pPr algn="ctr">
              <a:lnSpc>
                <a:spcPct val="80000"/>
              </a:lnSpc>
            </a:pPr>
            <a:r>
              <a:rPr lang="en-US" b="1" dirty="0">
                <a:solidFill>
                  <a:schemeClr val="tx1"/>
                </a:solidFill>
              </a:rPr>
              <a:t>General Problems of Blood Products </a:t>
            </a:r>
          </a:p>
        </p:txBody>
      </p:sp>
      <p:sp>
        <p:nvSpPr>
          <p:cNvPr id="1951747" name="Rectangle 3"/>
          <p:cNvSpPr>
            <a:spLocks noGrp="1" noChangeArrowheads="1"/>
          </p:cNvSpPr>
          <p:nvPr>
            <p:ph type="body" idx="4294967295"/>
          </p:nvPr>
        </p:nvSpPr>
        <p:spPr>
          <a:xfrm>
            <a:off x="467544" y="1124744"/>
            <a:ext cx="8285163" cy="4832326"/>
          </a:xfrm>
        </p:spPr>
        <p:txBody>
          <a:bodyPr anchor="ctr"/>
          <a:lstStyle/>
          <a:p>
            <a:pPr marL="0" indent="0" algn="ctr">
              <a:lnSpc>
                <a:spcPct val="110000"/>
              </a:lnSpc>
              <a:spcBef>
                <a:spcPct val="0"/>
              </a:spcBef>
              <a:buNone/>
            </a:pPr>
            <a:r>
              <a:rPr lang="en-US" sz="2400" dirty="0"/>
              <a:t>RBC, FFP and Platelets are all associated with bad outcome.</a:t>
            </a:r>
          </a:p>
          <a:p>
            <a:pPr>
              <a:lnSpc>
                <a:spcPct val="110000"/>
              </a:lnSpc>
              <a:spcBef>
                <a:spcPct val="0"/>
              </a:spcBef>
            </a:pPr>
            <a:endParaRPr lang="en-US" dirty="0"/>
          </a:p>
          <a:p>
            <a:pPr lvl="1">
              <a:lnSpc>
                <a:spcPct val="110000"/>
              </a:lnSpc>
              <a:spcBef>
                <a:spcPct val="0"/>
              </a:spcBef>
            </a:pPr>
            <a:r>
              <a:rPr lang="en-US" sz="2200" dirty="0">
                <a:solidFill>
                  <a:srgbClr val="FF0000"/>
                </a:solidFill>
              </a:rPr>
              <a:t>Mortality </a:t>
            </a:r>
            <a:r>
              <a:rPr lang="en-US" sz="2200" dirty="0">
                <a:solidFill>
                  <a:srgbClr val="FF0000"/>
                </a:solidFill>
                <a:sym typeface="Wingdings 3" pitchFamily="18" charset="2"/>
              </a:rPr>
              <a:t></a:t>
            </a:r>
          </a:p>
          <a:p>
            <a:pPr lvl="1">
              <a:lnSpc>
                <a:spcPct val="110000"/>
              </a:lnSpc>
              <a:spcBef>
                <a:spcPct val="0"/>
              </a:spcBef>
            </a:pPr>
            <a:r>
              <a:rPr lang="en-US" sz="2200" dirty="0">
                <a:solidFill>
                  <a:srgbClr val="FF0000"/>
                </a:solidFill>
              </a:rPr>
              <a:t>Morbidity (Ischemia) </a:t>
            </a:r>
            <a:r>
              <a:rPr lang="en-US" sz="2200" dirty="0">
                <a:solidFill>
                  <a:srgbClr val="FF0000"/>
                </a:solidFill>
                <a:sym typeface="Wingdings 3" pitchFamily="18" charset="2"/>
              </a:rPr>
              <a:t></a:t>
            </a:r>
            <a:endParaRPr lang="en-US" sz="2200" dirty="0">
              <a:solidFill>
                <a:srgbClr val="FF0000"/>
              </a:solidFill>
            </a:endParaRPr>
          </a:p>
          <a:p>
            <a:pPr lvl="1">
              <a:lnSpc>
                <a:spcPct val="110000"/>
              </a:lnSpc>
              <a:spcBef>
                <a:spcPct val="0"/>
              </a:spcBef>
            </a:pPr>
            <a:r>
              <a:rPr lang="en-US" sz="2200" dirty="0"/>
              <a:t>Infections </a:t>
            </a:r>
            <a:r>
              <a:rPr lang="en-US" sz="2200" dirty="0">
                <a:sym typeface="Wingdings 3" pitchFamily="18" charset="2"/>
              </a:rPr>
              <a:t></a:t>
            </a:r>
            <a:endParaRPr lang="en-US" sz="2200" dirty="0"/>
          </a:p>
          <a:p>
            <a:pPr lvl="1">
              <a:lnSpc>
                <a:spcPct val="110000"/>
              </a:lnSpc>
              <a:spcBef>
                <a:spcPct val="0"/>
              </a:spcBef>
            </a:pPr>
            <a:r>
              <a:rPr lang="en-US" sz="2200" dirty="0"/>
              <a:t>TRALI, TACO </a:t>
            </a:r>
            <a:r>
              <a:rPr lang="en-US" sz="2200" dirty="0">
                <a:sym typeface="Wingdings 3" pitchFamily="18" charset="2"/>
              </a:rPr>
              <a:t></a:t>
            </a:r>
          </a:p>
          <a:p>
            <a:pPr lvl="1">
              <a:lnSpc>
                <a:spcPct val="110000"/>
              </a:lnSpc>
              <a:spcBef>
                <a:spcPct val="0"/>
              </a:spcBef>
            </a:pPr>
            <a:r>
              <a:rPr lang="en-US" sz="2200" dirty="0"/>
              <a:t>Transfusion Reaction</a:t>
            </a:r>
          </a:p>
          <a:p>
            <a:pPr lvl="1">
              <a:lnSpc>
                <a:spcPct val="110000"/>
              </a:lnSpc>
              <a:spcBef>
                <a:spcPct val="0"/>
              </a:spcBef>
            </a:pPr>
            <a:r>
              <a:rPr lang="en-US" sz="2200" dirty="0"/>
              <a:t>Tumor growth</a:t>
            </a:r>
            <a:r>
              <a:rPr lang="en-US" sz="2200" dirty="0">
                <a:sym typeface="Wingdings 3" pitchFamily="18" charset="2"/>
              </a:rPr>
              <a:t></a:t>
            </a:r>
          </a:p>
          <a:p>
            <a:pPr lvl="1">
              <a:lnSpc>
                <a:spcPct val="110000"/>
              </a:lnSpc>
              <a:spcBef>
                <a:spcPct val="0"/>
              </a:spcBef>
            </a:pPr>
            <a:r>
              <a:rPr lang="en-US" sz="2200" dirty="0"/>
              <a:t>Costs </a:t>
            </a:r>
            <a:r>
              <a:rPr lang="en-US" sz="2200" dirty="0">
                <a:sym typeface="Wingdings 3" pitchFamily="18" charset="2"/>
              </a:rPr>
              <a:t></a:t>
            </a:r>
          </a:p>
          <a:p>
            <a:pPr lvl="1">
              <a:lnSpc>
                <a:spcPct val="110000"/>
              </a:lnSpc>
              <a:spcBef>
                <a:spcPct val="0"/>
              </a:spcBef>
            </a:pPr>
            <a:r>
              <a:rPr lang="en-US" sz="2200" dirty="0">
                <a:sym typeface="Wingdings 3" pitchFamily="18" charset="2"/>
              </a:rPr>
              <a:t>Proven for all surgical fields</a:t>
            </a:r>
          </a:p>
        </p:txBody>
      </p:sp>
      <p:sp>
        <p:nvSpPr>
          <p:cNvPr id="6" name="Rechteck 5"/>
          <p:cNvSpPr/>
          <p:nvPr/>
        </p:nvSpPr>
        <p:spPr>
          <a:xfrm>
            <a:off x="2339752" y="6269904"/>
            <a:ext cx="4572000" cy="577081"/>
          </a:xfrm>
          <a:prstGeom prst="rect">
            <a:avLst/>
          </a:prstGeom>
          <a:noFill/>
        </p:spPr>
        <p:txBody>
          <a:bodyPr>
            <a:spAutoFit/>
          </a:bodyPr>
          <a:lstStyle/>
          <a:p>
            <a:pPr algn="ctr"/>
            <a:r>
              <a:rPr lang="fr-FR" sz="1050" dirty="0" err="1"/>
              <a:t>Musallam</a:t>
            </a:r>
            <a:r>
              <a:rPr lang="fr-FR" sz="1050" dirty="0"/>
              <a:t> K. M. et al. Lancet (2011) 378: 1396</a:t>
            </a:r>
          </a:p>
          <a:p>
            <a:pPr algn="ctr"/>
            <a:r>
              <a:rPr lang="fr-FR" sz="1050" dirty="0" err="1"/>
              <a:t>Vivacqua</a:t>
            </a:r>
            <a:r>
              <a:rPr lang="fr-FR" sz="1050" dirty="0"/>
              <a:t> A. et al. Ann </a:t>
            </a:r>
            <a:r>
              <a:rPr lang="fr-FR" sz="1050" dirty="0" err="1"/>
              <a:t>Thorac</a:t>
            </a:r>
            <a:r>
              <a:rPr lang="fr-FR" sz="1050" dirty="0"/>
              <a:t> </a:t>
            </a:r>
            <a:r>
              <a:rPr lang="fr-FR" sz="1050" dirty="0" err="1"/>
              <a:t>Surg</a:t>
            </a:r>
            <a:r>
              <a:rPr lang="fr-FR" sz="1050" dirty="0"/>
              <a:t> (2011) 91: 1780</a:t>
            </a:r>
          </a:p>
          <a:p>
            <a:pPr algn="ctr"/>
            <a:r>
              <a:rPr lang="fr-FR" sz="1050" dirty="0"/>
              <a:t>Spahn D. R. et al. Lancet (2013) 381: 1855</a:t>
            </a:r>
            <a:endParaRPr lang="en-US" sz="1050" dirty="0"/>
          </a:p>
        </p:txBody>
      </p:sp>
      <p:pic>
        <p:nvPicPr>
          <p:cNvPr id="2" name="Grafik 1"/>
          <p:cNvPicPr>
            <a:picLocks noChangeAspect="1"/>
          </p:cNvPicPr>
          <p:nvPr/>
        </p:nvPicPr>
        <p:blipFill>
          <a:blip r:embed="rId2"/>
          <a:stretch>
            <a:fillRect/>
          </a:stretch>
        </p:blipFill>
        <p:spPr>
          <a:xfrm>
            <a:off x="5796136" y="2420888"/>
            <a:ext cx="2812555" cy="3277342"/>
          </a:xfrm>
          <a:prstGeom prst="rect">
            <a:avLst/>
          </a:prstGeom>
        </p:spPr>
      </p:pic>
    </p:spTree>
    <p:extLst>
      <p:ext uri="{BB962C8B-B14F-4D97-AF65-F5344CB8AC3E}">
        <p14:creationId xmlns:p14="http://schemas.microsoft.com/office/powerpoint/2010/main" xmlns="" val="5585624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0" name="Rectangle 2"/>
          <p:cNvSpPr>
            <a:spLocks noGrp="1" noChangeArrowheads="1"/>
          </p:cNvSpPr>
          <p:nvPr>
            <p:ph type="title" idx="429496729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smtClean="0">
                <a:effectLst/>
              </a:rPr>
              <a:t>Tests for Coagulation disorders</a:t>
            </a:r>
          </a:p>
        </p:txBody>
      </p:sp>
      <p:sp>
        <p:nvSpPr>
          <p:cNvPr id="194563" name="Rectangle 3"/>
          <p:cNvSpPr>
            <a:spLocks noGrp="1" noChangeArrowheads="1"/>
          </p:cNvSpPr>
          <p:nvPr>
            <p:ph type="body" idx="4294967295"/>
          </p:nvPr>
        </p:nvSpPr>
        <p:spPr>
          <a:xfrm>
            <a:off x="685800" y="1524000"/>
            <a:ext cx="7772400" cy="51054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lnSpc>
                <a:spcPct val="80000"/>
              </a:lnSpc>
              <a:buFont typeface="Wingdings" pitchFamily="2" charset="2"/>
              <a:buNone/>
            </a:pPr>
            <a:r>
              <a:rPr lang="en-US" sz="2000" smtClean="0">
                <a:effectLst/>
              </a:rPr>
              <a:t>		</a:t>
            </a:r>
            <a:r>
              <a:rPr lang="en-US" sz="4000" smtClean="0">
                <a:effectLst/>
              </a:rPr>
              <a:t>- Whole process as one test</a:t>
            </a:r>
          </a:p>
          <a:p>
            <a:pPr eaLnBrk="1" hangingPunct="1">
              <a:lnSpc>
                <a:spcPct val="80000"/>
              </a:lnSpc>
              <a:buFont typeface="Wingdings" pitchFamily="2" charset="2"/>
              <a:buNone/>
            </a:pPr>
            <a:r>
              <a:rPr lang="en-US" sz="4000" smtClean="0">
                <a:effectLst/>
              </a:rPr>
              <a:t>      	- Test individual process</a:t>
            </a:r>
            <a:r>
              <a:rPr lang="en-US" sz="2000" smtClean="0">
                <a:effectLst/>
              </a:rPr>
              <a:t> </a:t>
            </a:r>
          </a:p>
          <a:p>
            <a:pPr eaLnBrk="1" hangingPunct="1">
              <a:lnSpc>
                <a:spcPct val="80000"/>
              </a:lnSpc>
              <a:buFont typeface="Wingdings" pitchFamily="2" charset="2"/>
              <a:buNone/>
            </a:pPr>
            <a:r>
              <a:rPr lang="en-US" sz="4800" smtClean="0">
                <a:effectLst/>
              </a:rPr>
              <a:t>		</a:t>
            </a:r>
          </a:p>
          <a:p>
            <a:pPr eaLnBrk="1" hangingPunct="1">
              <a:lnSpc>
                <a:spcPct val="80000"/>
              </a:lnSpc>
              <a:buFont typeface="Wingdings" pitchFamily="2" charset="2"/>
              <a:buNone/>
            </a:pPr>
            <a:r>
              <a:rPr lang="en-US" sz="4800" smtClean="0">
                <a:effectLst/>
              </a:rPr>
              <a:t>		</a:t>
            </a:r>
            <a:r>
              <a:rPr lang="en-US" sz="4800" smtClean="0">
                <a:solidFill>
                  <a:schemeClr val="folHlink"/>
                </a:solidFill>
                <a:effectLst/>
              </a:rPr>
              <a:t>Test it in small groups</a:t>
            </a:r>
          </a:p>
          <a:p>
            <a:pPr eaLnBrk="1" hangingPunct="1">
              <a:lnSpc>
                <a:spcPct val="80000"/>
              </a:lnSpc>
              <a:buFont typeface="Wingdings" pitchFamily="2" charset="2"/>
              <a:buNone/>
            </a:pPr>
            <a:r>
              <a:rPr lang="en-US" sz="2800" smtClean="0">
                <a:effectLst/>
              </a:rPr>
              <a:t>		</a:t>
            </a:r>
          </a:p>
          <a:p>
            <a:pPr eaLnBrk="1" hangingPunct="1">
              <a:lnSpc>
                <a:spcPct val="80000"/>
              </a:lnSpc>
              <a:buFont typeface="Wingdings" pitchFamily="2" charset="2"/>
              <a:buNone/>
            </a:pPr>
            <a:r>
              <a:rPr lang="en-US" sz="2000" smtClean="0">
                <a:effectLst/>
              </a:rPr>
              <a:t>       </a:t>
            </a:r>
          </a:p>
          <a:p>
            <a:pPr eaLnBrk="1" hangingPunct="1">
              <a:lnSpc>
                <a:spcPct val="80000"/>
              </a:lnSpc>
              <a:buFont typeface="Wingdings" pitchFamily="2" charset="2"/>
              <a:buNone/>
            </a:pPr>
            <a:r>
              <a:rPr lang="en-US" sz="2000" smtClean="0">
                <a:effectLst/>
              </a:rPr>
              <a:t>			</a:t>
            </a:r>
            <a:r>
              <a:rPr lang="en-US" sz="4400" smtClean="0">
                <a:solidFill>
                  <a:srgbClr val="FF0000"/>
                </a:solidFill>
                <a:effectLst/>
              </a:rPr>
              <a:t>Screening tests</a:t>
            </a:r>
            <a:endParaRPr lang="en-US" sz="4400" smtClean="0">
              <a:effectLst/>
            </a:endParaRPr>
          </a:p>
          <a:p>
            <a:pPr eaLnBrk="1" hangingPunct="1">
              <a:lnSpc>
                <a:spcPct val="80000"/>
              </a:lnSpc>
              <a:buFont typeface="Wingdings" pitchFamily="2" charset="2"/>
              <a:buNone/>
            </a:pPr>
            <a:r>
              <a:rPr lang="en-US" sz="2000" smtClean="0">
                <a:effectLst/>
              </a:rPr>
              <a:t>     </a:t>
            </a:r>
          </a:p>
          <a:p>
            <a:pPr eaLnBrk="1" hangingPunct="1">
              <a:lnSpc>
                <a:spcPct val="80000"/>
              </a:lnSpc>
              <a:buFont typeface="Wingdings" pitchFamily="2" charset="2"/>
              <a:buNone/>
            </a:pPr>
            <a:r>
              <a:rPr lang="en-US" sz="2000" smtClean="0">
                <a:effectLst/>
              </a:rPr>
              <a:t>	</a:t>
            </a:r>
            <a:endParaRPr lang="en-US" sz="2800" smtClean="0">
              <a:effectLst/>
            </a:endParaRPr>
          </a:p>
        </p:txBody>
      </p:sp>
    </p:spTree>
    <p:extLst>
      <p:ext uri="{BB962C8B-B14F-4D97-AF65-F5344CB8AC3E}">
        <p14:creationId xmlns:p14="http://schemas.microsoft.com/office/powerpoint/2010/main" xmlns="" val="14903802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6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56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56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456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456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456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456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4563">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45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3" grpId="0" build="p"/>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778" name="Rectangle 2"/>
          <p:cNvSpPr>
            <a:spLocks noGrp="1" noChangeArrowheads="1"/>
          </p:cNvSpPr>
          <p:nvPr>
            <p:ph type="title" idx="429496729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smtClean="0">
                <a:effectLst/>
              </a:rPr>
              <a:t>Screening Tests for Hemostasis</a:t>
            </a:r>
          </a:p>
        </p:txBody>
      </p:sp>
      <p:sp>
        <p:nvSpPr>
          <p:cNvPr id="196611" name="Rectangle 3"/>
          <p:cNvSpPr>
            <a:spLocks noGrp="1" noChangeArrowheads="1"/>
          </p:cNvSpPr>
          <p:nvPr>
            <p:ph type="body" idx="429496729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lnSpc>
                <a:spcPct val="90000"/>
              </a:lnSpc>
            </a:pPr>
            <a:r>
              <a:rPr lang="en-US" smtClean="0">
                <a:solidFill>
                  <a:srgbClr val="CC0099"/>
                </a:solidFill>
                <a:effectLst/>
              </a:rPr>
              <a:t>Platelet count</a:t>
            </a:r>
          </a:p>
          <a:p>
            <a:pPr eaLnBrk="1" hangingPunct="1">
              <a:lnSpc>
                <a:spcPct val="90000"/>
              </a:lnSpc>
            </a:pPr>
            <a:r>
              <a:rPr lang="en-US" smtClean="0">
                <a:solidFill>
                  <a:srgbClr val="FF0000"/>
                </a:solidFill>
                <a:effectLst/>
              </a:rPr>
              <a:t>Bleeding time</a:t>
            </a:r>
            <a:r>
              <a:rPr lang="en-US" smtClean="0">
                <a:effectLst/>
              </a:rPr>
              <a:t> (</a:t>
            </a:r>
            <a:r>
              <a:rPr lang="en-US" smtClean="0">
                <a:solidFill>
                  <a:srgbClr val="FF0000"/>
                </a:solidFill>
                <a:effectLst/>
              </a:rPr>
              <a:t>BT</a:t>
            </a:r>
            <a:r>
              <a:rPr lang="en-US" smtClean="0">
                <a:effectLst/>
              </a:rPr>
              <a:t>) - </a:t>
            </a:r>
            <a:r>
              <a:rPr lang="en-US" sz="2400" smtClean="0">
                <a:effectLst/>
              </a:rPr>
              <a:t>Plt adh-vWF,Gp1b/ Plt aggr- GpIIb-IIIa/ Plt secretion</a:t>
            </a:r>
          </a:p>
          <a:p>
            <a:pPr eaLnBrk="1" hangingPunct="1">
              <a:lnSpc>
                <a:spcPct val="90000"/>
              </a:lnSpc>
            </a:pPr>
            <a:r>
              <a:rPr lang="en-US" smtClean="0">
                <a:solidFill>
                  <a:srgbClr val="FFFF66"/>
                </a:solidFill>
                <a:effectLst/>
              </a:rPr>
              <a:t>Prothrombin time</a:t>
            </a:r>
            <a:r>
              <a:rPr lang="en-US" smtClean="0">
                <a:effectLst/>
              </a:rPr>
              <a:t> (</a:t>
            </a:r>
            <a:r>
              <a:rPr lang="en-US" smtClean="0">
                <a:solidFill>
                  <a:srgbClr val="FFFF66"/>
                </a:solidFill>
                <a:effectLst/>
              </a:rPr>
              <a:t>PT</a:t>
            </a:r>
            <a:r>
              <a:rPr lang="en-US" smtClean="0">
                <a:effectLst/>
              </a:rPr>
              <a:t>) - </a:t>
            </a:r>
            <a:r>
              <a:rPr lang="en-US" sz="2400" smtClean="0">
                <a:effectLst/>
              </a:rPr>
              <a:t>Extrinsic pathway factors-VII,V,X,II and Fibrinogen</a:t>
            </a:r>
            <a:r>
              <a:rPr lang="en-US" smtClean="0">
                <a:effectLst/>
              </a:rPr>
              <a:t> </a:t>
            </a:r>
          </a:p>
          <a:p>
            <a:pPr eaLnBrk="1" hangingPunct="1">
              <a:lnSpc>
                <a:spcPct val="90000"/>
              </a:lnSpc>
            </a:pPr>
            <a:r>
              <a:rPr lang="en-US" smtClean="0">
                <a:solidFill>
                  <a:schemeClr val="folHlink"/>
                </a:solidFill>
                <a:effectLst/>
              </a:rPr>
              <a:t>Activated Partial thromboplastin time</a:t>
            </a:r>
            <a:r>
              <a:rPr lang="en-US" smtClean="0">
                <a:effectLst/>
              </a:rPr>
              <a:t> 	(</a:t>
            </a:r>
            <a:r>
              <a:rPr lang="en-US" smtClean="0">
                <a:solidFill>
                  <a:schemeClr val="folHlink"/>
                </a:solidFill>
                <a:effectLst/>
              </a:rPr>
              <a:t>aPTT</a:t>
            </a:r>
            <a:r>
              <a:rPr lang="en-US" smtClean="0">
                <a:effectLst/>
              </a:rPr>
              <a:t>) – </a:t>
            </a:r>
            <a:r>
              <a:rPr lang="en-US" sz="2400" smtClean="0">
                <a:effectLst/>
              </a:rPr>
              <a:t>Intrinsic pathway factors XII,XI,IX,VIII,V,X,II,Fibrinogen</a:t>
            </a:r>
          </a:p>
          <a:p>
            <a:pPr eaLnBrk="1" hangingPunct="1">
              <a:lnSpc>
                <a:spcPct val="90000"/>
              </a:lnSpc>
            </a:pPr>
            <a:r>
              <a:rPr lang="en-US" sz="4800" smtClean="0">
                <a:effectLst/>
              </a:rPr>
              <a:t>Most important is - History</a:t>
            </a:r>
          </a:p>
          <a:p>
            <a:pPr eaLnBrk="1" hangingPunct="1">
              <a:lnSpc>
                <a:spcPct val="90000"/>
              </a:lnSpc>
            </a:pPr>
            <a:endParaRPr lang="en-US" smtClean="0">
              <a:effectLst/>
            </a:endParaRPr>
          </a:p>
          <a:p>
            <a:pPr eaLnBrk="1" hangingPunct="1">
              <a:lnSpc>
                <a:spcPct val="90000"/>
              </a:lnSpc>
              <a:buFont typeface="Wingdings" pitchFamily="2" charset="2"/>
              <a:buNone/>
            </a:pPr>
            <a:endParaRPr lang="en-US" smtClean="0">
              <a:effectLst/>
            </a:endParaRPr>
          </a:p>
        </p:txBody>
      </p:sp>
    </p:spTree>
    <p:extLst>
      <p:ext uri="{BB962C8B-B14F-4D97-AF65-F5344CB8AC3E}">
        <p14:creationId xmlns:p14="http://schemas.microsoft.com/office/powerpoint/2010/main" xmlns="" val="1431607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66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661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661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661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66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1"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idx="429496729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smtClean="0">
                <a:effectLst/>
              </a:rPr>
              <a:t>Value of history in Diagnosis</a:t>
            </a:r>
          </a:p>
        </p:txBody>
      </p:sp>
      <p:sp>
        <p:nvSpPr>
          <p:cNvPr id="77827" name="Rectangle 3"/>
          <p:cNvSpPr>
            <a:spLocks noGrp="1" noChangeArrowheads="1"/>
          </p:cNvSpPr>
          <p:nvPr>
            <p:ph type="body" idx="429496729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609600" indent="-609600" eaLnBrk="1" hangingPunct="1">
              <a:buFont typeface="Wingdings" pitchFamily="2" charset="2"/>
              <a:buNone/>
            </a:pPr>
            <a:r>
              <a:rPr lang="en-US" smtClean="0">
                <a:effectLst/>
              </a:rPr>
              <a:t>An abnormal coagulation parameter has no major diagnostic value if the patient</a:t>
            </a:r>
          </a:p>
          <a:p>
            <a:pPr marL="609600" indent="-609600" eaLnBrk="1" hangingPunct="1"/>
            <a:r>
              <a:rPr lang="en-US" smtClean="0">
                <a:effectLst/>
              </a:rPr>
              <a:t>is not bleeding    </a:t>
            </a:r>
          </a:p>
          <a:p>
            <a:pPr marL="609600" indent="-609600" eaLnBrk="1" hangingPunct="1"/>
            <a:r>
              <a:rPr lang="en-US" smtClean="0">
                <a:effectLst/>
              </a:rPr>
              <a:t>has not been a bleeder ( no past history of bleeding)   </a:t>
            </a:r>
          </a:p>
          <a:p>
            <a:pPr marL="609600" indent="-609600" eaLnBrk="1" hangingPunct="1"/>
            <a:r>
              <a:rPr lang="en-US" smtClean="0">
                <a:effectLst/>
              </a:rPr>
              <a:t>not likely to be a bleeder –( no family or medication history)       </a:t>
            </a:r>
          </a:p>
        </p:txBody>
      </p:sp>
    </p:spTree>
    <p:extLst>
      <p:ext uri="{BB962C8B-B14F-4D97-AF65-F5344CB8AC3E}">
        <p14:creationId xmlns:p14="http://schemas.microsoft.com/office/powerpoint/2010/main" xmlns="" val="26083262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a:xfrm>
            <a:off x="0" y="152400"/>
            <a:ext cx="9144000" cy="712788"/>
          </a:xfrm>
        </p:spPr>
        <p:txBody>
          <a:bodyPr>
            <a:normAutofit fontScale="90000"/>
          </a:bodyPr>
          <a:lstStyle/>
          <a:p>
            <a:pPr eaLnBrk="1" hangingPunct="1">
              <a:defRPr/>
            </a:pPr>
            <a:r>
              <a:rPr lang="en-US" sz="3600" dirty="0"/>
              <a:t>Limitation of existing standard laboratory methods</a:t>
            </a:r>
          </a:p>
        </p:txBody>
      </p:sp>
      <p:sp>
        <p:nvSpPr>
          <p:cNvPr id="196611" name="Rectangle 3"/>
          <p:cNvSpPr>
            <a:spLocks noGrp="1" noChangeArrowheads="1"/>
          </p:cNvSpPr>
          <p:nvPr>
            <p:ph type="body" idx="1"/>
          </p:nvPr>
        </p:nvSpPr>
        <p:spPr>
          <a:xfrm>
            <a:off x="381000" y="1108075"/>
            <a:ext cx="8534400" cy="5368925"/>
          </a:xfrm>
        </p:spPr>
        <p:txBody>
          <a:bodyPr/>
          <a:lstStyle/>
          <a:p>
            <a:pPr>
              <a:defRPr/>
            </a:pPr>
            <a:r>
              <a:rPr lang="en-US" sz="2400" dirty="0" smtClean="0"/>
              <a:t>We now know that in vivo clotting is initiated by tissue factor (</a:t>
            </a:r>
            <a:r>
              <a:rPr lang="en-US" sz="2400" dirty="0" smtClean="0">
                <a:solidFill>
                  <a:srgbClr val="FF0000"/>
                </a:solidFill>
              </a:rPr>
              <a:t>in much smaller doses than that used in PT</a:t>
            </a:r>
            <a:r>
              <a:rPr lang="en-US" sz="2400" dirty="0" smtClean="0"/>
              <a:t>) and not by contact activation as in </a:t>
            </a:r>
            <a:r>
              <a:rPr lang="en-US" sz="2400" dirty="0" err="1" smtClean="0"/>
              <a:t>aPTT</a:t>
            </a:r>
            <a:r>
              <a:rPr lang="en-US" sz="2400" dirty="0" smtClean="0"/>
              <a:t> </a:t>
            </a:r>
          </a:p>
          <a:p>
            <a:pPr lvl="1">
              <a:defRPr/>
            </a:pPr>
            <a:r>
              <a:rPr lang="en-US" sz="2000" dirty="0" smtClean="0"/>
              <a:t>and that the process is amplified by factor VIII and factor IX. </a:t>
            </a:r>
          </a:p>
          <a:p>
            <a:pPr eaLnBrk="1" hangingPunct="1">
              <a:defRPr/>
            </a:pPr>
            <a:r>
              <a:rPr lang="en-US" sz="2400" dirty="0" smtClean="0"/>
              <a:t>Does </a:t>
            </a:r>
            <a:r>
              <a:rPr lang="en-US" sz="2400" dirty="0"/>
              <a:t>not represent the entire coagulation process  – velocity and acceleration of coagulation </a:t>
            </a:r>
          </a:p>
          <a:p>
            <a:pPr eaLnBrk="1" hangingPunct="1">
              <a:defRPr/>
            </a:pPr>
            <a:r>
              <a:rPr lang="en-US" sz="2400" dirty="0" smtClean="0"/>
              <a:t>Significant changes to the clotting process are missed – efficiency of Thrombin generation</a:t>
            </a:r>
          </a:p>
          <a:p>
            <a:pPr eaLnBrk="1" hangingPunct="1">
              <a:defRPr/>
            </a:pPr>
            <a:r>
              <a:rPr lang="en-US" sz="2400" dirty="0" smtClean="0"/>
              <a:t>A </a:t>
            </a:r>
            <a:r>
              <a:rPr lang="en-US" sz="2400" dirty="0"/>
              <a:t>lot of misses here and there – not complete and not </a:t>
            </a:r>
            <a:r>
              <a:rPr lang="en-US" sz="2400" dirty="0" smtClean="0"/>
              <a:t>physiological</a:t>
            </a:r>
          </a:p>
          <a:p>
            <a:pPr lvl="3" eaLnBrk="1" hangingPunct="1">
              <a:defRPr/>
            </a:pPr>
            <a:r>
              <a:rPr lang="en-US" sz="1800" dirty="0" smtClean="0"/>
              <a:t>No contact activation</a:t>
            </a:r>
          </a:p>
          <a:p>
            <a:pPr lvl="3" eaLnBrk="1" hangingPunct="1">
              <a:defRPr/>
            </a:pPr>
            <a:r>
              <a:rPr lang="en-US" sz="1800" dirty="0" smtClean="0"/>
              <a:t>1/10</a:t>
            </a:r>
            <a:r>
              <a:rPr lang="en-US" sz="1800" baseline="30000" dirty="0" smtClean="0"/>
              <a:t>5</a:t>
            </a:r>
            <a:r>
              <a:rPr lang="en-US" sz="1800" dirty="0" smtClean="0"/>
              <a:t> TF</a:t>
            </a:r>
            <a:endParaRPr lang="en-US" sz="1800" dirty="0"/>
          </a:p>
        </p:txBody>
      </p:sp>
    </p:spTree>
    <p:extLst>
      <p:ext uri="{BB962C8B-B14F-4D97-AF65-F5344CB8AC3E}">
        <p14:creationId xmlns:p14="http://schemas.microsoft.com/office/powerpoint/2010/main" xmlns="" val="13693222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457200" y="228600"/>
            <a:ext cx="8229600" cy="1295400"/>
          </a:xfrm>
        </p:spPr>
        <p:txBody>
          <a:bodyPr/>
          <a:lstStyle/>
          <a:p>
            <a:pPr eaLnBrk="1" hangingPunct="1">
              <a:defRPr/>
            </a:pPr>
            <a:r>
              <a:rPr lang="en-US" sz="6000"/>
              <a:t>Main Measure</a:t>
            </a:r>
          </a:p>
        </p:txBody>
      </p:sp>
      <p:sp>
        <p:nvSpPr>
          <p:cNvPr id="111619" name="Rectangle 3"/>
          <p:cNvSpPr>
            <a:spLocks noGrp="1" noChangeArrowheads="1"/>
          </p:cNvSpPr>
          <p:nvPr>
            <p:ph type="subTitle" idx="1"/>
          </p:nvPr>
        </p:nvSpPr>
        <p:spPr>
          <a:xfrm>
            <a:off x="152400" y="1447800"/>
            <a:ext cx="8991600" cy="5181600"/>
          </a:xfrm>
        </p:spPr>
        <p:txBody>
          <a:bodyPr/>
          <a:lstStyle/>
          <a:p>
            <a:pPr eaLnBrk="1" hangingPunct="1">
              <a:defRPr/>
            </a:pPr>
            <a:r>
              <a:rPr lang="en-US" sz="9600" b="1"/>
              <a:t>THROMBIN</a:t>
            </a:r>
          </a:p>
        </p:txBody>
      </p:sp>
    </p:spTree>
    <p:extLst>
      <p:ext uri="{BB962C8B-B14F-4D97-AF65-F5344CB8AC3E}">
        <p14:creationId xmlns:p14="http://schemas.microsoft.com/office/powerpoint/2010/main" xmlns="" val="23189255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p:txBody>
          <a:bodyPr>
            <a:normAutofit fontScale="90000"/>
          </a:bodyPr>
          <a:lstStyle/>
          <a:p>
            <a:pPr eaLnBrk="1" hangingPunct="1">
              <a:defRPr/>
            </a:pPr>
            <a:r>
              <a:rPr lang="en-US" sz="3600"/>
              <a:t>Newer Methods – more accurately represents Thrombin Generation</a:t>
            </a:r>
          </a:p>
        </p:txBody>
      </p:sp>
      <p:sp>
        <p:nvSpPr>
          <p:cNvPr id="214019" name="Rectangle 3"/>
          <p:cNvSpPr>
            <a:spLocks noGrp="1" noChangeArrowheads="1"/>
          </p:cNvSpPr>
          <p:nvPr>
            <p:ph type="body" idx="1"/>
          </p:nvPr>
        </p:nvSpPr>
        <p:spPr/>
        <p:txBody>
          <a:bodyPr/>
          <a:lstStyle/>
          <a:p>
            <a:pPr eaLnBrk="1" hangingPunct="1">
              <a:defRPr/>
            </a:pPr>
            <a:r>
              <a:rPr lang="en-US" dirty="0"/>
              <a:t>Thrombin Generation Test/Assay (TGT/TGA</a:t>
            </a:r>
            <a:r>
              <a:rPr lang="en-US" dirty="0" smtClean="0"/>
              <a:t>).</a:t>
            </a:r>
          </a:p>
          <a:p>
            <a:pPr eaLnBrk="1" hangingPunct="1">
              <a:defRPr/>
            </a:pPr>
            <a:r>
              <a:rPr lang="en-US" dirty="0" err="1" smtClean="0"/>
              <a:t>Thromboelastometry</a:t>
            </a:r>
            <a:r>
              <a:rPr lang="en-US" dirty="0" smtClean="0"/>
              <a:t> (ROTEM) / </a:t>
            </a:r>
            <a:r>
              <a:rPr lang="en-US" dirty="0" err="1" smtClean="0"/>
              <a:t>Thromboelastometry</a:t>
            </a:r>
            <a:r>
              <a:rPr lang="en-US" dirty="0" smtClean="0"/>
              <a:t> (TEG)</a:t>
            </a:r>
            <a:endParaRPr lang="en-US" dirty="0"/>
          </a:p>
          <a:p>
            <a:pPr eaLnBrk="1" hangingPunct="1">
              <a:buFont typeface="Wingdings" pitchFamily="2" charset="2"/>
              <a:buNone/>
              <a:defRPr/>
            </a:pPr>
            <a:endParaRPr lang="en-US" dirty="0"/>
          </a:p>
          <a:p>
            <a:pPr eaLnBrk="1" hangingPunct="1">
              <a:buFont typeface="Wingdings" pitchFamily="2" charset="2"/>
              <a:buNone/>
              <a:defRPr/>
            </a:pPr>
            <a:endParaRPr lang="en-US" dirty="0"/>
          </a:p>
        </p:txBody>
      </p:sp>
    </p:spTree>
    <p:extLst>
      <p:ext uri="{BB962C8B-B14F-4D97-AF65-F5344CB8AC3E}">
        <p14:creationId xmlns:p14="http://schemas.microsoft.com/office/powerpoint/2010/main" xmlns="" val="20149473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Grafik 1"/>
          <p:cNvPicPr>
            <a:picLocks noChangeAspect="1"/>
          </p:cNvPicPr>
          <p:nvPr/>
        </p:nvPicPr>
        <p:blipFill>
          <a:blip r:embed="rId2"/>
          <a:srcRect/>
          <a:stretch>
            <a:fillRect/>
          </a:stretch>
        </p:blipFill>
        <p:spPr bwMode="auto">
          <a:xfrm>
            <a:off x="179388" y="188913"/>
            <a:ext cx="4281487" cy="3168650"/>
          </a:xfrm>
          <a:prstGeom prst="rect">
            <a:avLst/>
          </a:prstGeom>
          <a:noFill/>
          <a:ln w="9525">
            <a:noFill/>
            <a:miter lim="800000"/>
            <a:headEnd/>
            <a:tailEnd/>
          </a:ln>
        </p:spPr>
      </p:pic>
      <p:pic>
        <p:nvPicPr>
          <p:cNvPr id="80899" name="Grafik 2"/>
          <p:cNvPicPr>
            <a:picLocks noChangeAspect="1"/>
          </p:cNvPicPr>
          <p:nvPr/>
        </p:nvPicPr>
        <p:blipFill>
          <a:blip r:embed="rId3"/>
          <a:srcRect/>
          <a:stretch>
            <a:fillRect/>
          </a:stretch>
        </p:blipFill>
        <p:spPr bwMode="auto">
          <a:xfrm>
            <a:off x="4643438" y="188913"/>
            <a:ext cx="4281487" cy="3168650"/>
          </a:xfrm>
          <a:prstGeom prst="rect">
            <a:avLst/>
          </a:prstGeom>
          <a:noFill/>
          <a:ln w="9525">
            <a:noFill/>
            <a:miter lim="800000"/>
            <a:headEnd/>
            <a:tailEnd/>
          </a:ln>
        </p:spPr>
      </p:pic>
      <p:pic>
        <p:nvPicPr>
          <p:cNvPr id="80900" name="Grafik 3"/>
          <p:cNvPicPr>
            <a:picLocks noChangeAspect="1"/>
          </p:cNvPicPr>
          <p:nvPr/>
        </p:nvPicPr>
        <p:blipFill>
          <a:blip r:embed="rId4"/>
          <a:srcRect/>
          <a:stretch>
            <a:fillRect/>
          </a:stretch>
        </p:blipFill>
        <p:spPr bwMode="auto">
          <a:xfrm>
            <a:off x="179388" y="3476625"/>
            <a:ext cx="4281487" cy="3168650"/>
          </a:xfrm>
          <a:prstGeom prst="rect">
            <a:avLst/>
          </a:prstGeom>
          <a:noFill/>
          <a:ln w="9525">
            <a:noFill/>
            <a:miter lim="800000"/>
            <a:headEnd/>
            <a:tailEnd/>
          </a:ln>
        </p:spPr>
      </p:pic>
      <p:pic>
        <p:nvPicPr>
          <p:cNvPr id="80901" name="Grafik 4"/>
          <p:cNvPicPr>
            <a:picLocks noChangeAspect="1"/>
          </p:cNvPicPr>
          <p:nvPr/>
        </p:nvPicPr>
        <p:blipFill>
          <a:blip r:embed="rId5"/>
          <a:srcRect/>
          <a:stretch>
            <a:fillRect/>
          </a:stretch>
        </p:blipFill>
        <p:spPr bwMode="auto">
          <a:xfrm>
            <a:off x="4643438" y="3487738"/>
            <a:ext cx="4281487" cy="3167062"/>
          </a:xfrm>
          <a:prstGeom prst="rect">
            <a:avLst/>
          </a:prstGeom>
          <a:noFill/>
          <a:ln w="9525">
            <a:noFill/>
            <a:miter lim="800000"/>
            <a:headEnd/>
            <a:tailEnd/>
          </a:ln>
        </p:spPr>
      </p:pic>
      <p:sp>
        <p:nvSpPr>
          <p:cNvPr id="11" name="Rechteck 10"/>
          <p:cNvSpPr/>
          <p:nvPr/>
        </p:nvSpPr>
        <p:spPr bwMode="auto">
          <a:xfrm>
            <a:off x="2474913" y="2809875"/>
            <a:ext cx="142875" cy="71438"/>
          </a:xfrm>
          <a:prstGeom prst="rect">
            <a:avLst/>
          </a:prstGeom>
          <a:solidFill>
            <a:schemeClr val="bg1">
              <a:lumMod val="85000"/>
            </a:schemeClr>
          </a:solidFill>
          <a:ln w="9525" cap="flat" cmpd="sng" algn="ctr">
            <a:solidFill>
              <a:schemeClr val="bg1">
                <a:lumMod val="85000"/>
              </a:schemeClr>
            </a:solidFill>
            <a:prstDash val="solid"/>
            <a:round/>
            <a:headEnd type="none" w="med" len="med"/>
            <a:tailEnd type="none" w="med" len="med"/>
          </a:ln>
          <a:effectLst/>
          <a:extLst/>
        </p:spPr>
        <p:txBody>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defRPr/>
            </a:pPr>
            <a:endParaRPr lang="zh-TW" altLang="zh-TW" sz="1800" smtClean="0">
              <a:ea typeface="PMingLiU" pitchFamily="18" charset="-120"/>
              <a:cs typeface="Arial" charset="0"/>
            </a:endParaRPr>
          </a:p>
        </p:txBody>
      </p:sp>
      <p:sp>
        <p:nvSpPr>
          <p:cNvPr id="80903" name="Textfeld 11"/>
          <p:cNvSpPr txBox="1">
            <a:spLocks noChangeArrowheads="1"/>
          </p:cNvSpPr>
          <p:nvPr/>
        </p:nvSpPr>
        <p:spPr bwMode="auto">
          <a:xfrm>
            <a:off x="2344738" y="2695575"/>
            <a:ext cx="431800" cy="307975"/>
          </a:xfrm>
          <a:prstGeom prst="rect">
            <a:avLst/>
          </a:prstGeom>
          <a:noFill/>
          <a:ln w="9525">
            <a:noFill/>
            <a:miter lim="800000"/>
            <a:headEnd/>
            <a:tailEnd/>
          </a:ln>
        </p:spPr>
        <p:txBody>
          <a:bodyPr>
            <a:spAutoFit/>
          </a:bodyPr>
          <a:lstStyle/>
          <a:p>
            <a:r>
              <a:rPr lang="de-DE" altLang="de-DE" sz="1400" b="1">
                <a:latin typeface="Vrinda" pitchFamily="34" charset="0"/>
                <a:ea typeface="Meiryo" pitchFamily="34" charset="-128"/>
                <a:cs typeface="Meiryo" pitchFamily="34" charset="-128"/>
              </a:rPr>
              <a:t>29</a:t>
            </a:r>
          </a:p>
        </p:txBody>
      </p:sp>
      <p:sp>
        <p:nvSpPr>
          <p:cNvPr id="13" name="Rechteck 12"/>
          <p:cNvSpPr/>
          <p:nvPr/>
        </p:nvSpPr>
        <p:spPr bwMode="auto">
          <a:xfrm>
            <a:off x="4000500" y="2809875"/>
            <a:ext cx="71438" cy="71438"/>
          </a:xfrm>
          <a:prstGeom prst="rect">
            <a:avLst/>
          </a:prstGeom>
          <a:solidFill>
            <a:schemeClr val="bg1">
              <a:lumMod val="85000"/>
            </a:schemeClr>
          </a:solidFill>
          <a:ln w="9525" cap="flat" cmpd="sng" algn="ctr">
            <a:solidFill>
              <a:schemeClr val="bg1">
                <a:lumMod val="85000"/>
              </a:schemeClr>
            </a:solidFill>
            <a:prstDash val="solid"/>
            <a:round/>
            <a:headEnd type="none" w="med" len="med"/>
            <a:tailEnd type="none" w="med" len="med"/>
          </a:ln>
          <a:effectLst/>
          <a:extLst/>
        </p:spPr>
        <p:txBody>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defRPr/>
            </a:pPr>
            <a:endParaRPr lang="zh-TW" altLang="zh-TW" sz="1800" smtClean="0">
              <a:ea typeface="PMingLiU" pitchFamily="18" charset="-120"/>
              <a:cs typeface="Arial" charset="0"/>
            </a:endParaRPr>
          </a:p>
        </p:txBody>
      </p:sp>
      <p:sp>
        <p:nvSpPr>
          <p:cNvPr id="80905" name="Textfeld 13"/>
          <p:cNvSpPr txBox="1">
            <a:spLocks noChangeArrowheads="1"/>
          </p:cNvSpPr>
          <p:nvPr/>
        </p:nvSpPr>
        <p:spPr bwMode="auto">
          <a:xfrm>
            <a:off x="3806825" y="2697163"/>
            <a:ext cx="431800" cy="307975"/>
          </a:xfrm>
          <a:prstGeom prst="rect">
            <a:avLst/>
          </a:prstGeom>
          <a:noFill/>
          <a:ln w="9525">
            <a:noFill/>
            <a:miter lim="800000"/>
            <a:headEnd/>
            <a:tailEnd/>
          </a:ln>
        </p:spPr>
        <p:txBody>
          <a:bodyPr>
            <a:spAutoFit/>
          </a:bodyPr>
          <a:lstStyle/>
          <a:p>
            <a:r>
              <a:rPr lang="de-DE" altLang="de-DE" sz="1400" b="1">
                <a:latin typeface="Vrinda" pitchFamily="34" charset="0"/>
                <a:ea typeface="Meiryo" pitchFamily="34" charset="-128"/>
                <a:cs typeface="Meiryo" pitchFamily="34" charset="-128"/>
              </a:rPr>
              <a:t>38</a:t>
            </a:r>
          </a:p>
        </p:txBody>
      </p:sp>
      <p:sp>
        <p:nvSpPr>
          <p:cNvPr id="16" name="Rechteck 15"/>
          <p:cNvSpPr/>
          <p:nvPr/>
        </p:nvSpPr>
        <p:spPr bwMode="auto">
          <a:xfrm>
            <a:off x="2613025" y="3141663"/>
            <a:ext cx="144463" cy="71437"/>
          </a:xfrm>
          <a:prstGeom prst="rect">
            <a:avLst/>
          </a:prstGeom>
          <a:solidFill>
            <a:srgbClr val="BFBFBF"/>
          </a:solidFill>
          <a:ln w="9525" cap="flat" cmpd="sng" algn="ctr">
            <a:solidFill>
              <a:schemeClr val="bg1">
                <a:lumMod val="75000"/>
              </a:schemeClr>
            </a:solidFill>
            <a:prstDash val="solid"/>
            <a:round/>
            <a:headEnd type="none" w="med" len="med"/>
            <a:tailEnd type="none" w="med" len="med"/>
          </a:ln>
          <a:effectLst/>
          <a:extLst/>
        </p:spPr>
        <p:txBody>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defRPr/>
            </a:pPr>
            <a:endParaRPr lang="zh-TW" altLang="zh-TW" sz="1800" smtClean="0">
              <a:ea typeface="PMingLiU" pitchFamily="18" charset="-120"/>
              <a:cs typeface="Arial" charset="0"/>
            </a:endParaRPr>
          </a:p>
        </p:txBody>
      </p:sp>
      <p:sp>
        <p:nvSpPr>
          <p:cNvPr id="17" name="Rechteck 16"/>
          <p:cNvSpPr/>
          <p:nvPr/>
        </p:nvSpPr>
        <p:spPr bwMode="auto">
          <a:xfrm>
            <a:off x="4067175" y="3141663"/>
            <a:ext cx="144463" cy="71437"/>
          </a:xfrm>
          <a:prstGeom prst="rect">
            <a:avLst/>
          </a:prstGeom>
          <a:solidFill>
            <a:srgbClr val="BFBFBF"/>
          </a:solidFill>
          <a:ln w="9525" cap="flat" cmpd="sng" algn="ctr">
            <a:solidFill>
              <a:schemeClr val="bg1">
                <a:lumMod val="75000"/>
              </a:schemeClr>
            </a:solidFill>
            <a:prstDash val="solid"/>
            <a:round/>
            <a:headEnd type="none" w="med" len="med"/>
            <a:tailEnd type="none" w="med" len="med"/>
          </a:ln>
          <a:effectLst/>
          <a:extLst/>
        </p:spPr>
        <p:txBody>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defRPr/>
            </a:pPr>
            <a:endParaRPr lang="zh-TW" altLang="zh-TW" sz="1800" smtClean="0">
              <a:ea typeface="PMingLiU" pitchFamily="18" charset="-120"/>
              <a:cs typeface="Arial" charset="0"/>
            </a:endParaRPr>
          </a:p>
        </p:txBody>
      </p:sp>
      <p:sp>
        <p:nvSpPr>
          <p:cNvPr id="80908" name="Textfeld 17"/>
          <p:cNvSpPr txBox="1">
            <a:spLocks noChangeArrowheads="1"/>
          </p:cNvSpPr>
          <p:nvPr/>
        </p:nvSpPr>
        <p:spPr bwMode="auto">
          <a:xfrm>
            <a:off x="2481263" y="3036888"/>
            <a:ext cx="431800" cy="307975"/>
          </a:xfrm>
          <a:prstGeom prst="rect">
            <a:avLst/>
          </a:prstGeom>
          <a:noFill/>
          <a:ln w="9525">
            <a:noFill/>
            <a:miter lim="800000"/>
            <a:headEnd/>
            <a:tailEnd/>
          </a:ln>
        </p:spPr>
        <p:txBody>
          <a:bodyPr>
            <a:spAutoFit/>
          </a:bodyPr>
          <a:lstStyle/>
          <a:p>
            <a:r>
              <a:rPr lang="de-DE" altLang="de-DE" sz="1400" b="1">
                <a:latin typeface="Vrinda" pitchFamily="34" charset="0"/>
                <a:ea typeface="Meiryo" pitchFamily="34" charset="-128"/>
                <a:cs typeface="Meiryo" pitchFamily="34" charset="-128"/>
              </a:rPr>
              <a:t>12</a:t>
            </a:r>
          </a:p>
        </p:txBody>
      </p:sp>
      <p:sp>
        <p:nvSpPr>
          <p:cNvPr id="80909" name="Textfeld 18"/>
          <p:cNvSpPr txBox="1">
            <a:spLocks noChangeArrowheads="1"/>
          </p:cNvSpPr>
          <p:nvPr/>
        </p:nvSpPr>
        <p:spPr bwMode="auto">
          <a:xfrm>
            <a:off x="3943350" y="3036888"/>
            <a:ext cx="431800" cy="307975"/>
          </a:xfrm>
          <a:prstGeom prst="rect">
            <a:avLst/>
          </a:prstGeom>
          <a:noFill/>
          <a:ln w="9525">
            <a:noFill/>
            <a:miter lim="800000"/>
            <a:headEnd/>
            <a:tailEnd/>
          </a:ln>
        </p:spPr>
        <p:txBody>
          <a:bodyPr>
            <a:spAutoFit/>
          </a:bodyPr>
          <a:lstStyle/>
          <a:p>
            <a:r>
              <a:rPr lang="de-DE" altLang="de-DE" sz="1400" b="1">
                <a:latin typeface="Vrinda" pitchFamily="34" charset="0"/>
                <a:ea typeface="Meiryo" pitchFamily="34" charset="-128"/>
                <a:cs typeface="Meiryo" pitchFamily="34" charset="-128"/>
              </a:rPr>
              <a:t>88</a:t>
            </a:r>
          </a:p>
        </p:txBody>
      </p:sp>
      <p:sp>
        <p:nvSpPr>
          <p:cNvPr id="20" name="Rechteck 19"/>
          <p:cNvSpPr/>
          <p:nvPr/>
        </p:nvSpPr>
        <p:spPr bwMode="auto">
          <a:xfrm>
            <a:off x="6942138" y="6103938"/>
            <a:ext cx="144462" cy="73025"/>
          </a:xfrm>
          <a:prstGeom prst="rect">
            <a:avLst/>
          </a:prstGeom>
          <a:solidFill>
            <a:schemeClr val="bg1">
              <a:lumMod val="85000"/>
            </a:schemeClr>
          </a:solidFill>
          <a:ln w="9525" cap="flat" cmpd="sng" algn="ctr">
            <a:solidFill>
              <a:schemeClr val="bg1">
                <a:lumMod val="85000"/>
              </a:schemeClr>
            </a:solidFill>
            <a:prstDash val="solid"/>
            <a:round/>
            <a:headEnd type="none" w="med" len="med"/>
            <a:tailEnd type="none" w="med" len="med"/>
          </a:ln>
          <a:effectLst/>
          <a:extLst/>
        </p:spPr>
        <p:txBody>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defRPr/>
            </a:pPr>
            <a:endParaRPr lang="zh-TW" altLang="zh-TW" sz="1800" smtClean="0">
              <a:ea typeface="PMingLiU" pitchFamily="18" charset="-120"/>
              <a:cs typeface="Arial" charset="0"/>
            </a:endParaRPr>
          </a:p>
        </p:txBody>
      </p:sp>
      <p:sp>
        <p:nvSpPr>
          <p:cNvPr id="80911" name="Textfeld 20"/>
          <p:cNvSpPr txBox="1">
            <a:spLocks noChangeArrowheads="1"/>
          </p:cNvSpPr>
          <p:nvPr/>
        </p:nvSpPr>
        <p:spPr bwMode="auto">
          <a:xfrm>
            <a:off x="6811963" y="5991225"/>
            <a:ext cx="433387" cy="307975"/>
          </a:xfrm>
          <a:prstGeom prst="rect">
            <a:avLst/>
          </a:prstGeom>
          <a:noFill/>
          <a:ln w="9525">
            <a:noFill/>
            <a:miter lim="800000"/>
            <a:headEnd/>
            <a:tailEnd/>
          </a:ln>
        </p:spPr>
        <p:txBody>
          <a:bodyPr>
            <a:spAutoFit/>
          </a:bodyPr>
          <a:lstStyle/>
          <a:p>
            <a:r>
              <a:rPr lang="de-DE" altLang="de-DE" sz="1400" b="1">
                <a:latin typeface="Vrinda" pitchFamily="34" charset="0"/>
                <a:ea typeface="Meiryo" pitchFamily="34" charset="-128"/>
                <a:cs typeface="Meiryo" pitchFamily="34" charset="-128"/>
              </a:rPr>
              <a:t>29</a:t>
            </a:r>
          </a:p>
        </p:txBody>
      </p:sp>
      <p:sp>
        <p:nvSpPr>
          <p:cNvPr id="22" name="Rechteck 21"/>
          <p:cNvSpPr/>
          <p:nvPr/>
        </p:nvSpPr>
        <p:spPr bwMode="auto">
          <a:xfrm>
            <a:off x="8469313" y="6103938"/>
            <a:ext cx="71437" cy="73025"/>
          </a:xfrm>
          <a:prstGeom prst="rect">
            <a:avLst/>
          </a:prstGeom>
          <a:solidFill>
            <a:schemeClr val="bg1">
              <a:lumMod val="85000"/>
            </a:schemeClr>
          </a:solidFill>
          <a:ln w="9525" cap="flat" cmpd="sng" algn="ctr">
            <a:solidFill>
              <a:schemeClr val="bg1">
                <a:lumMod val="85000"/>
              </a:schemeClr>
            </a:solidFill>
            <a:prstDash val="solid"/>
            <a:round/>
            <a:headEnd type="none" w="med" len="med"/>
            <a:tailEnd type="none" w="med" len="med"/>
          </a:ln>
          <a:effectLst/>
          <a:extLst/>
        </p:spPr>
        <p:txBody>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defRPr/>
            </a:pPr>
            <a:endParaRPr lang="zh-TW" altLang="zh-TW" sz="1800" smtClean="0">
              <a:ea typeface="PMingLiU" pitchFamily="18" charset="-120"/>
              <a:cs typeface="Arial" charset="0"/>
            </a:endParaRPr>
          </a:p>
        </p:txBody>
      </p:sp>
      <p:sp>
        <p:nvSpPr>
          <p:cNvPr id="80913" name="Textfeld 22"/>
          <p:cNvSpPr txBox="1">
            <a:spLocks noChangeArrowheads="1"/>
          </p:cNvSpPr>
          <p:nvPr/>
        </p:nvSpPr>
        <p:spPr bwMode="auto">
          <a:xfrm>
            <a:off x="8274050" y="5991225"/>
            <a:ext cx="431800" cy="307975"/>
          </a:xfrm>
          <a:prstGeom prst="rect">
            <a:avLst/>
          </a:prstGeom>
          <a:noFill/>
          <a:ln w="9525">
            <a:noFill/>
            <a:miter lim="800000"/>
            <a:headEnd/>
            <a:tailEnd/>
          </a:ln>
        </p:spPr>
        <p:txBody>
          <a:bodyPr>
            <a:spAutoFit/>
          </a:bodyPr>
          <a:lstStyle/>
          <a:p>
            <a:r>
              <a:rPr lang="de-DE" altLang="de-DE" sz="1400" b="1">
                <a:latin typeface="Vrinda" pitchFamily="34" charset="0"/>
                <a:ea typeface="Meiryo" pitchFamily="34" charset="-128"/>
                <a:cs typeface="Meiryo" pitchFamily="34" charset="-128"/>
              </a:rPr>
              <a:t>38</a:t>
            </a:r>
          </a:p>
        </p:txBody>
      </p:sp>
      <p:sp>
        <p:nvSpPr>
          <p:cNvPr id="24" name="Rechteck 23"/>
          <p:cNvSpPr/>
          <p:nvPr/>
        </p:nvSpPr>
        <p:spPr bwMode="auto">
          <a:xfrm>
            <a:off x="7081838" y="6435725"/>
            <a:ext cx="144462" cy="71438"/>
          </a:xfrm>
          <a:prstGeom prst="rect">
            <a:avLst/>
          </a:prstGeom>
          <a:solidFill>
            <a:srgbClr val="BFBFBF"/>
          </a:solidFill>
          <a:ln w="9525" cap="flat" cmpd="sng" algn="ctr">
            <a:solidFill>
              <a:schemeClr val="bg1">
                <a:lumMod val="75000"/>
              </a:schemeClr>
            </a:solidFill>
            <a:prstDash val="solid"/>
            <a:round/>
            <a:headEnd type="none" w="med" len="med"/>
            <a:tailEnd type="none" w="med" len="med"/>
          </a:ln>
          <a:effectLst/>
          <a:extLst/>
        </p:spPr>
        <p:txBody>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defRPr/>
            </a:pPr>
            <a:endParaRPr lang="zh-TW" altLang="zh-TW" sz="1800" smtClean="0">
              <a:ea typeface="PMingLiU" pitchFamily="18" charset="-120"/>
              <a:cs typeface="Arial" charset="0"/>
            </a:endParaRPr>
          </a:p>
        </p:txBody>
      </p:sp>
      <p:sp>
        <p:nvSpPr>
          <p:cNvPr id="25" name="Rechteck 24"/>
          <p:cNvSpPr/>
          <p:nvPr/>
        </p:nvSpPr>
        <p:spPr bwMode="auto">
          <a:xfrm>
            <a:off x="8535988" y="6435725"/>
            <a:ext cx="144462" cy="71438"/>
          </a:xfrm>
          <a:prstGeom prst="rect">
            <a:avLst/>
          </a:prstGeom>
          <a:solidFill>
            <a:srgbClr val="BFBFBF"/>
          </a:solidFill>
          <a:ln w="9525" cap="flat" cmpd="sng" algn="ctr">
            <a:solidFill>
              <a:schemeClr val="bg1">
                <a:lumMod val="75000"/>
              </a:schemeClr>
            </a:solidFill>
            <a:prstDash val="solid"/>
            <a:round/>
            <a:headEnd type="none" w="med" len="med"/>
            <a:tailEnd type="none" w="med" len="med"/>
          </a:ln>
          <a:effectLst/>
          <a:extLst/>
        </p:spPr>
        <p:txBody>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defRPr/>
            </a:pPr>
            <a:endParaRPr lang="zh-TW" altLang="zh-TW" sz="1800" smtClean="0">
              <a:ea typeface="PMingLiU" pitchFamily="18" charset="-120"/>
              <a:cs typeface="Arial" charset="0"/>
            </a:endParaRPr>
          </a:p>
        </p:txBody>
      </p:sp>
      <p:sp>
        <p:nvSpPr>
          <p:cNvPr id="80916" name="Textfeld 25"/>
          <p:cNvSpPr txBox="1">
            <a:spLocks noChangeArrowheads="1"/>
          </p:cNvSpPr>
          <p:nvPr/>
        </p:nvSpPr>
        <p:spPr bwMode="auto">
          <a:xfrm>
            <a:off x="7037388" y="6334125"/>
            <a:ext cx="431800" cy="307975"/>
          </a:xfrm>
          <a:prstGeom prst="rect">
            <a:avLst/>
          </a:prstGeom>
          <a:noFill/>
          <a:ln w="9525">
            <a:noFill/>
            <a:miter lim="800000"/>
            <a:headEnd/>
            <a:tailEnd/>
          </a:ln>
        </p:spPr>
        <p:txBody>
          <a:bodyPr>
            <a:spAutoFit/>
          </a:bodyPr>
          <a:lstStyle/>
          <a:p>
            <a:r>
              <a:rPr lang="de-DE" altLang="de-DE" sz="1400" b="1">
                <a:latin typeface="Vrinda" pitchFamily="34" charset="0"/>
                <a:ea typeface="Meiryo" pitchFamily="34" charset="-128"/>
                <a:cs typeface="Meiryo" pitchFamily="34" charset="-128"/>
              </a:rPr>
              <a:t>8</a:t>
            </a:r>
          </a:p>
        </p:txBody>
      </p:sp>
      <p:sp>
        <p:nvSpPr>
          <p:cNvPr id="80917" name="Textfeld 26"/>
          <p:cNvSpPr txBox="1">
            <a:spLocks noChangeArrowheads="1"/>
          </p:cNvSpPr>
          <p:nvPr/>
        </p:nvSpPr>
        <p:spPr bwMode="auto">
          <a:xfrm>
            <a:off x="8402638" y="6332538"/>
            <a:ext cx="431800" cy="306387"/>
          </a:xfrm>
          <a:prstGeom prst="rect">
            <a:avLst/>
          </a:prstGeom>
          <a:noFill/>
          <a:ln w="9525">
            <a:noFill/>
            <a:miter lim="800000"/>
            <a:headEnd/>
            <a:tailEnd/>
          </a:ln>
        </p:spPr>
        <p:txBody>
          <a:bodyPr>
            <a:spAutoFit/>
          </a:bodyPr>
          <a:lstStyle/>
          <a:p>
            <a:r>
              <a:rPr lang="de-DE" altLang="de-DE" sz="1400" b="1">
                <a:latin typeface="Vrinda" pitchFamily="34" charset="0"/>
                <a:ea typeface="Meiryo" pitchFamily="34" charset="-128"/>
                <a:cs typeface="Meiryo" pitchFamily="34" charset="-128"/>
              </a:rPr>
              <a:t>92</a:t>
            </a:r>
          </a:p>
        </p:txBody>
      </p:sp>
      <p:sp>
        <p:nvSpPr>
          <p:cNvPr id="28" name="Rechteck 27"/>
          <p:cNvSpPr/>
          <p:nvPr/>
        </p:nvSpPr>
        <p:spPr bwMode="auto">
          <a:xfrm>
            <a:off x="2471738" y="6096000"/>
            <a:ext cx="142875" cy="71438"/>
          </a:xfrm>
          <a:prstGeom prst="rect">
            <a:avLst/>
          </a:prstGeom>
          <a:solidFill>
            <a:schemeClr val="bg1">
              <a:lumMod val="85000"/>
            </a:schemeClr>
          </a:solidFill>
          <a:ln w="9525" cap="flat" cmpd="sng" algn="ctr">
            <a:solidFill>
              <a:schemeClr val="bg1">
                <a:lumMod val="85000"/>
              </a:schemeClr>
            </a:solidFill>
            <a:prstDash val="solid"/>
            <a:round/>
            <a:headEnd type="none" w="med" len="med"/>
            <a:tailEnd type="none" w="med" len="med"/>
          </a:ln>
          <a:effectLst/>
          <a:extLst/>
        </p:spPr>
        <p:txBody>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defRPr/>
            </a:pPr>
            <a:endParaRPr lang="zh-TW" altLang="zh-TW" sz="1800" smtClean="0">
              <a:ea typeface="PMingLiU" pitchFamily="18" charset="-120"/>
              <a:cs typeface="Arial" charset="0"/>
            </a:endParaRPr>
          </a:p>
        </p:txBody>
      </p:sp>
      <p:sp>
        <p:nvSpPr>
          <p:cNvPr id="80919" name="Textfeld 28"/>
          <p:cNvSpPr txBox="1">
            <a:spLocks noChangeArrowheads="1"/>
          </p:cNvSpPr>
          <p:nvPr/>
        </p:nvSpPr>
        <p:spPr bwMode="auto">
          <a:xfrm>
            <a:off x="2436813" y="5980113"/>
            <a:ext cx="431800" cy="307975"/>
          </a:xfrm>
          <a:prstGeom prst="rect">
            <a:avLst/>
          </a:prstGeom>
          <a:noFill/>
          <a:ln w="9525">
            <a:noFill/>
            <a:miter lim="800000"/>
            <a:headEnd/>
            <a:tailEnd/>
          </a:ln>
        </p:spPr>
        <p:txBody>
          <a:bodyPr>
            <a:spAutoFit/>
          </a:bodyPr>
          <a:lstStyle/>
          <a:p>
            <a:r>
              <a:rPr lang="de-DE" altLang="de-DE" sz="1400" b="1">
                <a:latin typeface="Vrinda" pitchFamily="34" charset="0"/>
                <a:ea typeface="Meiryo" pitchFamily="34" charset="-128"/>
                <a:cs typeface="Meiryo" pitchFamily="34" charset="-128"/>
              </a:rPr>
              <a:t>9</a:t>
            </a:r>
          </a:p>
        </p:txBody>
      </p:sp>
      <p:sp>
        <p:nvSpPr>
          <p:cNvPr id="30" name="Rechteck 29"/>
          <p:cNvSpPr/>
          <p:nvPr/>
        </p:nvSpPr>
        <p:spPr bwMode="auto">
          <a:xfrm>
            <a:off x="4000500" y="6086475"/>
            <a:ext cx="71438" cy="71438"/>
          </a:xfrm>
          <a:prstGeom prst="rect">
            <a:avLst/>
          </a:prstGeom>
          <a:solidFill>
            <a:schemeClr val="bg1">
              <a:lumMod val="85000"/>
            </a:schemeClr>
          </a:solidFill>
          <a:ln w="9525" cap="flat" cmpd="sng" algn="ctr">
            <a:solidFill>
              <a:schemeClr val="bg1">
                <a:lumMod val="85000"/>
              </a:schemeClr>
            </a:solidFill>
            <a:prstDash val="solid"/>
            <a:round/>
            <a:headEnd type="none" w="med" len="med"/>
            <a:tailEnd type="none" w="med" len="med"/>
          </a:ln>
          <a:effectLst/>
          <a:extLst/>
        </p:spPr>
        <p:txBody>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defRPr/>
            </a:pPr>
            <a:endParaRPr lang="zh-TW" altLang="zh-TW" sz="1800" smtClean="0">
              <a:ea typeface="PMingLiU" pitchFamily="18" charset="-120"/>
              <a:cs typeface="Arial" charset="0"/>
            </a:endParaRPr>
          </a:p>
        </p:txBody>
      </p:sp>
      <p:sp>
        <p:nvSpPr>
          <p:cNvPr id="80921" name="Textfeld 30"/>
          <p:cNvSpPr txBox="1">
            <a:spLocks noChangeArrowheads="1"/>
          </p:cNvSpPr>
          <p:nvPr/>
        </p:nvSpPr>
        <p:spPr bwMode="auto">
          <a:xfrm>
            <a:off x="3802063" y="5980113"/>
            <a:ext cx="431800" cy="307975"/>
          </a:xfrm>
          <a:prstGeom prst="rect">
            <a:avLst/>
          </a:prstGeom>
          <a:noFill/>
          <a:ln w="9525">
            <a:noFill/>
            <a:miter lim="800000"/>
            <a:headEnd/>
            <a:tailEnd/>
          </a:ln>
        </p:spPr>
        <p:txBody>
          <a:bodyPr>
            <a:spAutoFit/>
          </a:bodyPr>
          <a:lstStyle/>
          <a:p>
            <a:r>
              <a:rPr lang="de-DE" altLang="de-DE" sz="1400" b="1">
                <a:latin typeface="Vrinda" pitchFamily="34" charset="0"/>
                <a:ea typeface="Meiryo" pitchFamily="34" charset="-128"/>
                <a:cs typeface="Meiryo" pitchFamily="34" charset="-128"/>
              </a:rPr>
              <a:t>10</a:t>
            </a:r>
          </a:p>
        </p:txBody>
      </p:sp>
      <p:sp>
        <p:nvSpPr>
          <p:cNvPr id="32" name="Rechteck 31"/>
          <p:cNvSpPr/>
          <p:nvPr/>
        </p:nvSpPr>
        <p:spPr bwMode="auto">
          <a:xfrm>
            <a:off x="2608263" y="6437313"/>
            <a:ext cx="144462" cy="71437"/>
          </a:xfrm>
          <a:prstGeom prst="rect">
            <a:avLst/>
          </a:prstGeom>
          <a:solidFill>
            <a:srgbClr val="BFBFBF"/>
          </a:solidFill>
          <a:ln w="9525" cap="flat" cmpd="sng" algn="ctr">
            <a:solidFill>
              <a:schemeClr val="bg1">
                <a:lumMod val="75000"/>
              </a:schemeClr>
            </a:solidFill>
            <a:prstDash val="solid"/>
            <a:round/>
            <a:headEnd type="none" w="med" len="med"/>
            <a:tailEnd type="none" w="med" len="med"/>
          </a:ln>
          <a:effectLst/>
          <a:extLst/>
        </p:spPr>
        <p:txBody>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defRPr/>
            </a:pPr>
            <a:endParaRPr lang="zh-TW" altLang="zh-TW" sz="1800" smtClean="0">
              <a:ea typeface="PMingLiU" pitchFamily="18" charset="-120"/>
              <a:cs typeface="Arial" charset="0"/>
            </a:endParaRPr>
          </a:p>
        </p:txBody>
      </p:sp>
      <p:sp>
        <p:nvSpPr>
          <p:cNvPr id="33" name="Rechteck 32"/>
          <p:cNvSpPr/>
          <p:nvPr/>
        </p:nvSpPr>
        <p:spPr bwMode="auto">
          <a:xfrm>
            <a:off x="4067175" y="6424613"/>
            <a:ext cx="144463" cy="71437"/>
          </a:xfrm>
          <a:prstGeom prst="rect">
            <a:avLst/>
          </a:prstGeom>
          <a:solidFill>
            <a:srgbClr val="BFBFBF"/>
          </a:solidFill>
          <a:ln w="9525" cap="flat" cmpd="sng" algn="ctr">
            <a:solidFill>
              <a:schemeClr val="bg1">
                <a:lumMod val="75000"/>
              </a:schemeClr>
            </a:solidFill>
            <a:prstDash val="solid"/>
            <a:round/>
            <a:headEnd type="none" w="med" len="med"/>
            <a:tailEnd type="none" w="med" len="med"/>
          </a:ln>
          <a:effectLst/>
          <a:extLst/>
        </p:spPr>
        <p:txBody>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defRPr/>
            </a:pPr>
            <a:endParaRPr lang="zh-TW" altLang="zh-TW" sz="1800" smtClean="0">
              <a:ea typeface="PMingLiU" pitchFamily="18" charset="-120"/>
              <a:cs typeface="Arial" charset="0"/>
            </a:endParaRPr>
          </a:p>
        </p:txBody>
      </p:sp>
      <p:sp>
        <p:nvSpPr>
          <p:cNvPr id="80924" name="Textfeld 33"/>
          <p:cNvSpPr txBox="1">
            <a:spLocks noChangeArrowheads="1"/>
          </p:cNvSpPr>
          <p:nvPr/>
        </p:nvSpPr>
        <p:spPr bwMode="auto">
          <a:xfrm>
            <a:off x="2486025" y="6323013"/>
            <a:ext cx="431800" cy="307975"/>
          </a:xfrm>
          <a:prstGeom prst="rect">
            <a:avLst/>
          </a:prstGeom>
          <a:noFill/>
          <a:ln w="9525">
            <a:noFill/>
            <a:miter lim="800000"/>
            <a:headEnd/>
            <a:tailEnd/>
          </a:ln>
        </p:spPr>
        <p:txBody>
          <a:bodyPr>
            <a:spAutoFit/>
          </a:bodyPr>
          <a:lstStyle/>
          <a:p>
            <a:r>
              <a:rPr lang="de-DE" altLang="de-DE" sz="1400" b="1">
                <a:latin typeface="Vrinda" pitchFamily="34" charset="0"/>
                <a:ea typeface="Meiryo" pitchFamily="34" charset="-128"/>
                <a:cs typeface="Meiryo" pitchFamily="34" charset="-128"/>
              </a:rPr>
              <a:t>27</a:t>
            </a:r>
          </a:p>
        </p:txBody>
      </p:sp>
      <p:sp>
        <p:nvSpPr>
          <p:cNvPr id="80925" name="Textfeld 34"/>
          <p:cNvSpPr txBox="1">
            <a:spLocks noChangeArrowheads="1"/>
          </p:cNvSpPr>
          <p:nvPr/>
        </p:nvSpPr>
        <p:spPr bwMode="auto">
          <a:xfrm>
            <a:off x="3943350" y="6323013"/>
            <a:ext cx="431800" cy="307975"/>
          </a:xfrm>
          <a:prstGeom prst="rect">
            <a:avLst/>
          </a:prstGeom>
          <a:noFill/>
          <a:ln w="9525">
            <a:noFill/>
            <a:miter lim="800000"/>
            <a:headEnd/>
            <a:tailEnd/>
          </a:ln>
        </p:spPr>
        <p:txBody>
          <a:bodyPr>
            <a:spAutoFit/>
          </a:bodyPr>
          <a:lstStyle/>
          <a:p>
            <a:r>
              <a:rPr lang="de-DE" altLang="de-DE" sz="1400" b="1">
                <a:latin typeface="Vrinda" pitchFamily="34" charset="0"/>
                <a:ea typeface="Meiryo" pitchFamily="34" charset="-128"/>
                <a:cs typeface="Meiryo" pitchFamily="34" charset="-128"/>
              </a:rPr>
              <a:t>73</a:t>
            </a:r>
          </a:p>
        </p:txBody>
      </p:sp>
      <p:sp>
        <p:nvSpPr>
          <p:cNvPr id="36" name="Rechteck 35"/>
          <p:cNvSpPr/>
          <p:nvPr/>
        </p:nvSpPr>
        <p:spPr bwMode="auto">
          <a:xfrm>
            <a:off x="1295400" y="6091238"/>
            <a:ext cx="71438" cy="80962"/>
          </a:xfrm>
          <a:prstGeom prst="rect">
            <a:avLst/>
          </a:prstGeom>
          <a:solidFill>
            <a:schemeClr val="bg1">
              <a:lumMod val="85000"/>
            </a:schemeClr>
          </a:solidFill>
          <a:ln w="9525" cap="flat" cmpd="sng" algn="ctr">
            <a:solidFill>
              <a:schemeClr val="bg1">
                <a:lumMod val="85000"/>
              </a:schemeClr>
            </a:solidFill>
            <a:prstDash val="solid"/>
            <a:round/>
            <a:headEnd type="none" w="med" len="med"/>
            <a:tailEnd type="none" w="med" len="med"/>
          </a:ln>
          <a:effectLst/>
          <a:extLst/>
        </p:spPr>
        <p:txBody>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defRPr/>
            </a:pPr>
            <a:endParaRPr lang="zh-TW" altLang="zh-TW" sz="1800" smtClean="0">
              <a:ea typeface="PMingLiU" pitchFamily="18" charset="-120"/>
              <a:cs typeface="Arial" charset="0"/>
            </a:endParaRPr>
          </a:p>
        </p:txBody>
      </p:sp>
      <p:sp>
        <p:nvSpPr>
          <p:cNvPr id="80927" name="Textfeld 36"/>
          <p:cNvSpPr txBox="1">
            <a:spLocks noChangeArrowheads="1"/>
          </p:cNvSpPr>
          <p:nvPr/>
        </p:nvSpPr>
        <p:spPr bwMode="auto">
          <a:xfrm>
            <a:off x="1100138" y="5980113"/>
            <a:ext cx="433387" cy="307975"/>
          </a:xfrm>
          <a:prstGeom prst="rect">
            <a:avLst/>
          </a:prstGeom>
          <a:noFill/>
          <a:ln w="9525">
            <a:noFill/>
            <a:miter lim="800000"/>
            <a:headEnd/>
            <a:tailEnd/>
          </a:ln>
        </p:spPr>
        <p:txBody>
          <a:bodyPr>
            <a:spAutoFit/>
          </a:bodyPr>
          <a:lstStyle/>
          <a:p>
            <a:r>
              <a:rPr lang="de-DE" altLang="de-DE" sz="1400" b="1">
                <a:latin typeface="Vrinda" pitchFamily="34" charset="0"/>
                <a:ea typeface="Meiryo" pitchFamily="34" charset="-128"/>
                <a:cs typeface="Meiryo" pitchFamily="34" charset="-128"/>
              </a:rPr>
              <a:t>87</a:t>
            </a:r>
          </a:p>
        </p:txBody>
      </p:sp>
      <p:sp>
        <p:nvSpPr>
          <p:cNvPr id="6" name="Textfeld 5"/>
          <p:cNvSpPr txBox="1">
            <a:spLocks noChangeArrowheads="1"/>
          </p:cNvSpPr>
          <p:nvPr/>
        </p:nvSpPr>
        <p:spPr bwMode="auto">
          <a:xfrm>
            <a:off x="179388" y="250825"/>
            <a:ext cx="4281487" cy="369888"/>
          </a:xfrm>
          <a:prstGeom prst="rect">
            <a:avLst/>
          </a:prstGeom>
          <a:noFill/>
          <a:ln w="9525">
            <a:noFill/>
            <a:miter lim="800000"/>
            <a:headEnd/>
            <a:tailEnd/>
          </a:ln>
        </p:spPr>
        <p:txBody>
          <a:bodyPr>
            <a:spAutoFit/>
          </a:bodyPr>
          <a:lstStyle/>
          <a:p>
            <a:pPr algn="ctr"/>
            <a:r>
              <a:rPr lang="de-DE" altLang="de-DE" b="1">
                <a:latin typeface="Arial" pitchFamily="34" charset="0"/>
              </a:rPr>
              <a:t>CaCl</a:t>
            </a:r>
            <a:r>
              <a:rPr lang="de-DE" altLang="de-DE" b="1" baseline="-25000">
                <a:latin typeface="Arial" pitchFamily="34" charset="0"/>
              </a:rPr>
              <a:t>2</a:t>
            </a:r>
            <a:r>
              <a:rPr lang="de-DE" altLang="de-DE" b="1">
                <a:latin typeface="Arial" pitchFamily="34" charset="0"/>
              </a:rPr>
              <a:t> + Tissue Factor + Polybrene</a:t>
            </a:r>
          </a:p>
        </p:txBody>
      </p:sp>
      <p:sp>
        <p:nvSpPr>
          <p:cNvPr id="38" name="Textfeld 37"/>
          <p:cNvSpPr txBox="1">
            <a:spLocks noChangeArrowheads="1"/>
          </p:cNvSpPr>
          <p:nvPr/>
        </p:nvSpPr>
        <p:spPr bwMode="auto">
          <a:xfrm>
            <a:off x="179388" y="3563938"/>
            <a:ext cx="4281487" cy="369887"/>
          </a:xfrm>
          <a:prstGeom prst="rect">
            <a:avLst/>
          </a:prstGeom>
          <a:noFill/>
          <a:ln w="9525">
            <a:noFill/>
            <a:miter lim="800000"/>
            <a:headEnd/>
            <a:tailEnd/>
          </a:ln>
        </p:spPr>
        <p:txBody>
          <a:bodyPr>
            <a:spAutoFit/>
          </a:bodyPr>
          <a:lstStyle/>
          <a:p>
            <a:pPr algn="ctr"/>
            <a:r>
              <a:rPr lang="de-DE" altLang="de-DE" b="1">
                <a:solidFill>
                  <a:srgbClr val="FF0000"/>
                </a:solidFill>
                <a:latin typeface="Arial" pitchFamily="34" charset="0"/>
              </a:rPr>
              <a:t>EXTEM</a:t>
            </a:r>
            <a:r>
              <a:rPr lang="de-DE" altLang="de-DE" b="1">
                <a:latin typeface="Arial" pitchFamily="34" charset="0"/>
              </a:rPr>
              <a:t> + Cytochalasin D</a:t>
            </a:r>
          </a:p>
        </p:txBody>
      </p:sp>
      <p:sp>
        <p:nvSpPr>
          <p:cNvPr id="39" name="Textfeld 38"/>
          <p:cNvSpPr txBox="1">
            <a:spLocks noChangeArrowheads="1"/>
          </p:cNvSpPr>
          <p:nvPr/>
        </p:nvSpPr>
        <p:spPr bwMode="auto">
          <a:xfrm>
            <a:off x="4643438" y="250825"/>
            <a:ext cx="4281487" cy="369888"/>
          </a:xfrm>
          <a:prstGeom prst="rect">
            <a:avLst/>
          </a:prstGeom>
          <a:noFill/>
          <a:ln w="9525">
            <a:noFill/>
            <a:miter lim="800000"/>
            <a:headEnd/>
            <a:tailEnd/>
          </a:ln>
        </p:spPr>
        <p:txBody>
          <a:bodyPr>
            <a:spAutoFit/>
          </a:bodyPr>
          <a:lstStyle/>
          <a:p>
            <a:pPr algn="ctr"/>
            <a:r>
              <a:rPr lang="de-DE" altLang="de-DE" b="1">
                <a:latin typeface="Arial" pitchFamily="34" charset="0"/>
              </a:rPr>
              <a:t>CaCl</a:t>
            </a:r>
            <a:r>
              <a:rPr lang="de-DE" altLang="de-DE" b="1" baseline="-25000">
                <a:latin typeface="Arial" pitchFamily="34" charset="0"/>
              </a:rPr>
              <a:t>2</a:t>
            </a:r>
            <a:r>
              <a:rPr lang="de-DE" altLang="de-DE" b="1">
                <a:latin typeface="Arial" pitchFamily="34" charset="0"/>
              </a:rPr>
              <a:t> + Ellagic Acid</a:t>
            </a:r>
          </a:p>
        </p:txBody>
      </p:sp>
      <p:sp>
        <p:nvSpPr>
          <p:cNvPr id="40" name="Textfeld 39"/>
          <p:cNvSpPr txBox="1">
            <a:spLocks noChangeArrowheads="1"/>
          </p:cNvSpPr>
          <p:nvPr/>
        </p:nvSpPr>
        <p:spPr bwMode="auto">
          <a:xfrm>
            <a:off x="4643438" y="3563938"/>
            <a:ext cx="4281487" cy="369887"/>
          </a:xfrm>
          <a:prstGeom prst="rect">
            <a:avLst/>
          </a:prstGeom>
          <a:noFill/>
          <a:ln w="9525">
            <a:noFill/>
            <a:miter lim="800000"/>
            <a:headEnd/>
            <a:tailEnd/>
          </a:ln>
        </p:spPr>
        <p:txBody>
          <a:bodyPr>
            <a:spAutoFit/>
          </a:bodyPr>
          <a:lstStyle/>
          <a:p>
            <a:pPr algn="ctr"/>
            <a:r>
              <a:rPr lang="de-DE" altLang="de-DE" b="1">
                <a:solidFill>
                  <a:srgbClr val="0000CC"/>
                </a:solidFill>
                <a:latin typeface="Arial" pitchFamily="34" charset="0"/>
              </a:rPr>
              <a:t>INTEM</a:t>
            </a:r>
            <a:r>
              <a:rPr lang="de-DE" altLang="de-DE" b="1">
                <a:latin typeface="Arial" pitchFamily="34" charset="0"/>
              </a:rPr>
              <a:t> + Heparinase</a:t>
            </a:r>
          </a:p>
        </p:txBody>
      </p:sp>
      <p:sp>
        <p:nvSpPr>
          <p:cNvPr id="41" name="Textfeld 40"/>
          <p:cNvSpPr txBox="1">
            <a:spLocks noChangeArrowheads="1"/>
          </p:cNvSpPr>
          <p:nvPr/>
        </p:nvSpPr>
        <p:spPr bwMode="auto">
          <a:xfrm>
            <a:off x="0" y="5075238"/>
            <a:ext cx="4643438" cy="369887"/>
          </a:xfrm>
          <a:prstGeom prst="rect">
            <a:avLst/>
          </a:prstGeom>
          <a:noFill/>
          <a:ln w="9525">
            <a:noFill/>
            <a:miter lim="800000"/>
            <a:headEnd/>
            <a:tailEnd/>
          </a:ln>
        </p:spPr>
        <p:txBody>
          <a:bodyPr>
            <a:spAutoFit/>
          </a:bodyPr>
          <a:lstStyle/>
          <a:p>
            <a:pPr algn="ctr"/>
            <a:r>
              <a:rPr lang="de-DE" altLang="de-DE" b="1">
                <a:solidFill>
                  <a:srgbClr val="CC00FF"/>
                </a:solidFill>
                <a:latin typeface="Arial" pitchFamily="34" charset="0"/>
              </a:rPr>
              <a:t>APTEM</a:t>
            </a:r>
            <a:r>
              <a:rPr lang="de-DE" altLang="de-DE" b="1">
                <a:latin typeface="Arial" pitchFamily="34" charset="0"/>
              </a:rPr>
              <a:t> = </a:t>
            </a:r>
            <a:r>
              <a:rPr lang="de-DE" altLang="de-DE" b="1">
                <a:solidFill>
                  <a:srgbClr val="FF0000"/>
                </a:solidFill>
                <a:latin typeface="Arial" pitchFamily="34" charset="0"/>
              </a:rPr>
              <a:t>EXTEM</a:t>
            </a:r>
            <a:r>
              <a:rPr lang="de-DE" altLang="de-DE" b="1">
                <a:latin typeface="Arial" pitchFamily="34" charset="0"/>
              </a:rPr>
              <a:t> + Aprotinin / TXA</a:t>
            </a:r>
          </a:p>
        </p:txBody>
      </p:sp>
      <p:sp>
        <p:nvSpPr>
          <p:cNvPr id="42" name="Textfeld 41"/>
          <p:cNvSpPr txBox="1">
            <a:spLocks noChangeArrowheads="1"/>
          </p:cNvSpPr>
          <p:nvPr/>
        </p:nvSpPr>
        <p:spPr bwMode="auto">
          <a:xfrm>
            <a:off x="4500563" y="5148263"/>
            <a:ext cx="4643437" cy="368300"/>
          </a:xfrm>
          <a:prstGeom prst="rect">
            <a:avLst/>
          </a:prstGeom>
          <a:noFill/>
          <a:ln w="9525">
            <a:noFill/>
            <a:miter lim="800000"/>
            <a:headEnd/>
            <a:tailEnd/>
          </a:ln>
        </p:spPr>
        <p:txBody>
          <a:bodyPr>
            <a:spAutoFit/>
          </a:bodyPr>
          <a:lstStyle/>
          <a:p>
            <a:pPr algn="ctr"/>
            <a:r>
              <a:rPr lang="de-DE" altLang="de-DE" b="1">
                <a:solidFill>
                  <a:srgbClr val="FF9900"/>
                </a:solidFill>
                <a:latin typeface="Arial" pitchFamily="34" charset="0"/>
              </a:rPr>
              <a:t>ECATEM</a:t>
            </a:r>
            <a:r>
              <a:rPr lang="de-DE" altLang="de-DE" b="1">
                <a:latin typeface="Arial" pitchFamily="34" charset="0"/>
              </a:rPr>
              <a:t> = CaCl</a:t>
            </a:r>
            <a:r>
              <a:rPr lang="de-DE" altLang="de-DE" b="1" baseline="-25000">
                <a:latin typeface="Arial" pitchFamily="34" charset="0"/>
              </a:rPr>
              <a:t>2</a:t>
            </a:r>
            <a:r>
              <a:rPr lang="de-DE" altLang="de-DE" b="1">
                <a:latin typeface="Arial" pitchFamily="34" charset="0"/>
              </a:rPr>
              <a:t> + Ecarin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8"/>
                                        </p:tgtEl>
                                        <p:attrNameLst>
                                          <p:attrName>style.visibility</p:attrName>
                                        </p:attrNameLst>
                                      </p:cBhvr>
                                      <p:to>
                                        <p:strVal val="visible"/>
                                      </p:to>
                                    </p:set>
                                    <p:anim calcmode="lin" valueType="num">
                                      <p:cBhvr>
                                        <p:cTn id="14" dur="500" fill="hold"/>
                                        <p:tgtEl>
                                          <p:spTgt spid="38"/>
                                        </p:tgtEl>
                                        <p:attrNameLst>
                                          <p:attrName>ppt_w</p:attrName>
                                        </p:attrNameLst>
                                      </p:cBhvr>
                                      <p:tavLst>
                                        <p:tav tm="0">
                                          <p:val>
                                            <p:fltVal val="0"/>
                                          </p:val>
                                        </p:tav>
                                        <p:tav tm="100000">
                                          <p:val>
                                            <p:strVal val="#ppt_w"/>
                                          </p:val>
                                        </p:tav>
                                      </p:tavLst>
                                    </p:anim>
                                    <p:anim calcmode="lin" valueType="num">
                                      <p:cBhvr>
                                        <p:cTn id="15" dur="500" fill="hold"/>
                                        <p:tgtEl>
                                          <p:spTgt spid="38"/>
                                        </p:tgtEl>
                                        <p:attrNameLst>
                                          <p:attrName>ppt_h</p:attrName>
                                        </p:attrNameLst>
                                      </p:cBhvr>
                                      <p:tavLst>
                                        <p:tav tm="0">
                                          <p:val>
                                            <p:fltVal val="0"/>
                                          </p:val>
                                        </p:tav>
                                        <p:tav tm="100000">
                                          <p:val>
                                            <p:strVal val="#ppt_h"/>
                                          </p:val>
                                        </p:tav>
                                      </p:tavLst>
                                    </p:anim>
                                    <p:animEffect transition="in" filter="fade">
                                      <p:cBhvr>
                                        <p:cTn id="16" dur="500"/>
                                        <p:tgtEl>
                                          <p:spTgt spid="3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p:cTn id="21" dur="500" fill="hold"/>
                                        <p:tgtEl>
                                          <p:spTgt spid="41"/>
                                        </p:tgtEl>
                                        <p:attrNameLst>
                                          <p:attrName>ppt_w</p:attrName>
                                        </p:attrNameLst>
                                      </p:cBhvr>
                                      <p:tavLst>
                                        <p:tav tm="0">
                                          <p:val>
                                            <p:fltVal val="0"/>
                                          </p:val>
                                        </p:tav>
                                        <p:tav tm="100000">
                                          <p:val>
                                            <p:strVal val="#ppt_w"/>
                                          </p:val>
                                        </p:tav>
                                      </p:tavLst>
                                    </p:anim>
                                    <p:anim calcmode="lin" valueType="num">
                                      <p:cBhvr>
                                        <p:cTn id="22" dur="500" fill="hold"/>
                                        <p:tgtEl>
                                          <p:spTgt spid="41"/>
                                        </p:tgtEl>
                                        <p:attrNameLst>
                                          <p:attrName>ppt_h</p:attrName>
                                        </p:attrNameLst>
                                      </p:cBhvr>
                                      <p:tavLst>
                                        <p:tav tm="0">
                                          <p:val>
                                            <p:fltVal val="0"/>
                                          </p:val>
                                        </p:tav>
                                        <p:tav tm="100000">
                                          <p:val>
                                            <p:strVal val="#ppt_h"/>
                                          </p:val>
                                        </p:tav>
                                      </p:tavLst>
                                    </p:anim>
                                    <p:animEffect transition="in" filter="fade">
                                      <p:cBhvr>
                                        <p:cTn id="23" dur="500"/>
                                        <p:tgtEl>
                                          <p:spTgt spid="4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9"/>
                                        </p:tgtEl>
                                        <p:attrNameLst>
                                          <p:attrName>style.visibility</p:attrName>
                                        </p:attrNameLst>
                                      </p:cBhvr>
                                      <p:to>
                                        <p:strVal val="visible"/>
                                      </p:to>
                                    </p:set>
                                    <p:anim calcmode="lin" valueType="num">
                                      <p:cBhvr>
                                        <p:cTn id="28" dur="500" fill="hold"/>
                                        <p:tgtEl>
                                          <p:spTgt spid="39"/>
                                        </p:tgtEl>
                                        <p:attrNameLst>
                                          <p:attrName>ppt_w</p:attrName>
                                        </p:attrNameLst>
                                      </p:cBhvr>
                                      <p:tavLst>
                                        <p:tav tm="0">
                                          <p:val>
                                            <p:fltVal val="0"/>
                                          </p:val>
                                        </p:tav>
                                        <p:tav tm="100000">
                                          <p:val>
                                            <p:strVal val="#ppt_w"/>
                                          </p:val>
                                        </p:tav>
                                      </p:tavLst>
                                    </p:anim>
                                    <p:anim calcmode="lin" valueType="num">
                                      <p:cBhvr>
                                        <p:cTn id="29" dur="500" fill="hold"/>
                                        <p:tgtEl>
                                          <p:spTgt spid="39"/>
                                        </p:tgtEl>
                                        <p:attrNameLst>
                                          <p:attrName>ppt_h</p:attrName>
                                        </p:attrNameLst>
                                      </p:cBhvr>
                                      <p:tavLst>
                                        <p:tav tm="0">
                                          <p:val>
                                            <p:fltVal val="0"/>
                                          </p:val>
                                        </p:tav>
                                        <p:tav tm="100000">
                                          <p:val>
                                            <p:strVal val="#ppt_h"/>
                                          </p:val>
                                        </p:tav>
                                      </p:tavLst>
                                    </p:anim>
                                    <p:animEffect transition="in" filter="fade">
                                      <p:cBhvr>
                                        <p:cTn id="30" dur="500"/>
                                        <p:tgtEl>
                                          <p:spTgt spid="39"/>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anim calcmode="lin" valueType="num">
                                      <p:cBhvr>
                                        <p:cTn id="35" dur="500" fill="hold"/>
                                        <p:tgtEl>
                                          <p:spTgt spid="40"/>
                                        </p:tgtEl>
                                        <p:attrNameLst>
                                          <p:attrName>ppt_w</p:attrName>
                                        </p:attrNameLst>
                                      </p:cBhvr>
                                      <p:tavLst>
                                        <p:tav tm="0">
                                          <p:val>
                                            <p:fltVal val="0"/>
                                          </p:val>
                                        </p:tav>
                                        <p:tav tm="100000">
                                          <p:val>
                                            <p:strVal val="#ppt_w"/>
                                          </p:val>
                                        </p:tav>
                                      </p:tavLst>
                                    </p:anim>
                                    <p:anim calcmode="lin" valueType="num">
                                      <p:cBhvr>
                                        <p:cTn id="36" dur="500" fill="hold"/>
                                        <p:tgtEl>
                                          <p:spTgt spid="40"/>
                                        </p:tgtEl>
                                        <p:attrNameLst>
                                          <p:attrName>ppt_h</p:attrName>
                                        </p:attrNameLst>
                                      </p:cBhvr>
                                      <p:tavLst>
                                        <p:tav tm="0">
                                          <p:val>
                                            <p:fltVal val="0"/>
                                          </p:val>
                                        </p:tav>
                                        <p:tav tm="100000">
                                          <p:val>
                                            <p:strVal val="#ppt_h"/>
                                          </p:val>
                                        </p:tav>
                                      </p:tavLst>
                                    </p:anim>
                                    <p:animEffect transition="in" filter="fade">
                                      <p:cBhvr>
                                        <p:cTn id="37" dur="500"/>
                                        <p:tgtEl>
                                          <p:spTgt spid="4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42"/>
                                        </p:tgtEl>
                                        <p:attrNameLst>
                                          <p:attrName>style.visibility</p:attrName>
                                        </p:attrNameLst>
                                      </p:cBhvr>
                                      <p:to>
                                        <p:strVal val="visible"/>
                                      </p:to>
                                    </p:set>
                                    <p:anim calcmode="lin" valueType="num">
                                      <p:cBhvr>
                                        <p:cTn id="42" dur="500" fill="hold"/>
                                        <p:tgtEl>
                                          <p:spTgt spid="42"/>
                                        </p:tgtEl>
                                        <p:attrNameLst>
                                          <p:attrName>ppt_w</p:attrName>
                                        </p:attrNameLst>
                                      </p:cBhvr>
                                      <p:tavLst>
                                        <p:tav tm="0">
                                          <p:val>
                                            <p:fltVal val="0"/>
                                          </p:val>
                                        </p:tav>
                                        <p:tav tm="100000">
                                          <p:val>
                                            <p:strVal val="#ppt_w"/>
                                          </p:val>
                                        </p:tav>
                                      </p:tavLst>
                                    </p:anim>
                                    <p:anim calcmode="lin" valueType="num">
                                      <p:cBhvr>
                                        <p:cTn id="43" dur="500" fill="hold"/>
                                        <p:tgtEl>
                                          <p:spTgt spid="42"/>
                                        </p:tgtEl>
                                        <p:attrNameLst>
                                          <p:attrName>ppt_h</p:attrName>
                                        </p:attrNameLst>
                                      </p:cBhvr>
                                      <p:tavLst>
                                        <p:tav tm="0">
                                          <p:val>
                                            <p:fltVal val="0"/>
                                          </p:val>
                                        </p:tav>
                                        <p:tav tm="100000">
                                          <p:val>
                                            <p:strVal val="#ppt_h"/>
                                          </p:val>
                                        </p:tav>
                                      </p:tavLst>
                                    </p:anim>
                                    <p:animEffect transition="in" filter="fade">
                                      <p:cBhvr>
                                        <p:cTn id="4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8" grpId="0"/>
      <p:bldP spid="39" grpId="0"/>
      <p:bldP spid="40" grpId="0"/>
      <p:bldP spid="41" grpId="0"/>
      <p:bldP spid="4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Bild 1026" descr="RT-PARAM"/>
          <p:cNvPicPr>
            <a:picLocks noChangeAspect="1" noChangeArrowheads="1"/>
          </p:cNvPicPr>
          <p:nvPr/>
        </p:nvPicPr>
        <p:blipFill>
          <a:blip r:embed="rId2"/>
          <a:srcRect/>
          <a:stretch>
            <a:fillRect/>
          </a:stretch>
        </p:blipFill>
        <p:spPr bwMode="auto">
          <a:xfrm>
            <a:off x="762000" y="1322388"/>
            <a:ext cx="8229600" cy="4924425"/>
          </a:xfrm>
          <a:prstGeom prst="rect">
            <a:avLst/>
          </a:prstGeom>
          <a:solidFill>
            <a:schemeClr val="bg1"/>
          </a:solidFill>
          <a:ln w="9525">
            <a:noFill/>
            <a:miter lim="800000"/>
            <a:headEnd/>
            <a:tailEnd/>
          </a:ln>
        </p:spPr>
      </p:pic>
      <p:sp>
        <p:nvSpPr>
          <p:cNvPr id="88067" name="AutoForm 1027"/>
          <p:cNvSpPr>
            <a:spLocks noChangeArrowheads="1"/>
          </p:cNvSpPr>
          <p:nvPr/>
        </p:nvSpPr>
        <p:spPr bwMode="auto">
          <a:xfrm>
            <a:off x="1431925" y="5368925"/>
            <a:ext cx="304800" cy="228600"/>
          </a:xfrm>
          <a:prstGeom prst="rightArrow">
            <a:avLst>
              <a:gd name="adj1" fmla="val 50000"/>
              <a:gd name="adj2" fmla="val 33333"/>
            </a:avLst>
          </a:prstGeom>
          <a:solidFill>
            <a:srgbClr val="FF0000"/>
          </a:solidFill>
          <a:ln w="9525">
            <a:solidFill>
              <a:schemeClr val="tx1"/>
            </a:solidFill>
            <a:miter lim="800000"/>
            <a:headEnd/>
            <a:tailEnd/>
          </a:ln>
          <a:effectLst/>
        </p:spPr>
        <p:txBody>
          <a:bodyPr wrap="none" anchor="ctr"/>
          <a:lstStyle/>
          <a:p>
            <a:endParaRPr lang="de-DE" altLang="de-DE" sz="2400">
              <a:solidFill>
                <a:srgbClr val="000000"/>
              </a:solidFill>
              <a:latin typeface="Arial" pitchFamily="34" charset="0"/>
            </a:endParaRPr>
          </a:p>
        </p:txBody>
      </p:sp>
      <p:sp>
        <p:nvSpPr>
          <p:cNvPr id="88068" name="Linie 1028"/>
          <p:cNvSpPr>
            <a:spLocks noChangeShapeType="1"/>
          </p:cNvSpPr>
          <p:nvPr/>
        </p:nvSpPr>
        <p:spPr bwMode="auto">
          <a:xfrm>
            <a:off x="5753100" y="5665788"/>
            <a:ext cx="1828800" cy="0"/>
          </a:xfrm>
          <a:prstGeom prst="line">
            <a:avLst/>
          </a:prstGeom>
          <a:noFill/>
          <a:ln w="38100">
            <a:solidFill>
              <a:srgbClr val="FF0000"/>
            </a:solidFill>
            <a:round/>
            <a:headEnd/>
            <a:tailEnd/>
          </a:ln>
          <a:effectLst/>
        </p:spPr>
        <p:txBody>
          <a:bodyPr wrap="none" anchor="ctr"/>
          <a:lstStyle/>
          <a:p>
            <a:endParaRPr lang="en-IN"/>
          </a:p>
        </p:txBody>
      </p:sp>
      <p:sp>
        <p:nvSpPr>
          <p:cNvPr id="88069" name="AutoForm 1029"/>
          <p:cNvSpPr>
            <a:spLocks noChangeArrowheads="1"/>
          </p:cNvSpPr>
          <p:nvPr/>
        </p:nvSpPr>
        <p:spPr bwMode="auto">
          <a:xfrm>
            <a:off x="3390900" y="2465388"/>
            <a:ext cx="304800" cy="1182687"/>
          </a:xfrm>
          <a:prstGeom prst="upDownArrow">
            <a:avLst>
              <a:gd name="adj1" fmla="val 50000"/>
              <a:gd name="adj2" fmla="val 77604"/>
            </a:avLst>
          </a:prstGeom>
          <a:solidFill>
            <a:srgbClr val="0000FF"/>
          </a:solidFill>
          <a:ln w="9525">
            <a:solidFill>
              <a:schemeClr val="tx1"/>
            </a:solidFill>
            <a:miter lim="800000"/>
            <a:headEnd/>
            <a:tailEnd/>
          </a:ln>
          <a:effectLst/>
        </p:spPr>
        <p:txBody>
          <a:bodyPr wrap="none" anchor="ctr"/>
          <a:lstStyle/>
          <a:p>
            <a:endParaRPr lang="de-DE" altLang="de-DE" sz="2400">
              <a:solidFill>
                <a:srgbClr val="000000"/>
              </a:solidFill>
              <a:latin typeface="Arial" pitchFamily="34" charset="0"/>
            </a:endParaRPr>
          </a:p>
        </p:txBody>
      </p:sp>
      <p:sp>
        <p:nvSpPr>
          <p:cNvPr id="88070" name="Linie 1030"/>
          <p:cNvSpPr>
            <a:spLocks noChangeShapeType="1"/>
          </p:cNvSpPr>
          <p:nvPr/>
        </p:nvSpPr>
        <p:spPr bwMode="auto">
          <a:xfrm>
            <a:off x="5753100" y="2312988"/>
            <a:ext cx="2438400" cy="0"/>
          </a:xfrm>
          <a:prstGeom prst="line">
            <a:avLst/>
          </a:prstGeom>
          <a:noFill/>
          <a:ln w="38100">
            <a:solidFill>
              <a:srgbClr val="0000FF"/>
            </a:solidFill>
            <a:round/>
            <a:headEnd/>
            <a:tailEnd/>
          </a:ln>
          <a:effectLst/>
        </p:spPr>
        <p:txBody>
          <a:bodyPr wrap="none" anchor="ctr"/>
          <a:lstStyle/>
          <a:p>
            <a:endParaRPr lang="en-IN"/>
          </a:p>
        </p:txBody>
      </p:sp>
      <p:sp>
        <p:nvSpPr>
          <p:cNvPr id="88071" name="AutoForm 1031"/>
          <p:cNvSpPr>
            <a:spLocks noChangeArrowheads="1"/>
          </p:cNvSpPr>
          <p:nvPr/>
        </p:nvSpPr>
        <p:spPr bwMode="auto">
          <a:xfrm>
            <a:off x="5143500" y="2846388"/>
            <a:ext cx="304800" cy="801687"/>
          </a:xfrm>
          <a:prstGeom prst="upDownArrow">
            <a:avLst>
              <a:gd name="adj1" fmla="val 50000"/>
              <a:gd name="adj2" fmla="val 52604"/>
            </a:avLst>
          </a:prstGeom>
          <a:solidFill>
            <a:srgbClr val="CC0099"/>
          </a:solidFill>
          <a:ln w="9525">
            <a:solidFill>
              <a:schemeClr val="tx1"/>
            </a:solidFill>
            <a:miter lim="800000"/>
            <a:headEnd/>
            <a:tailEnd/>
          </a:ln>
          <a:effectLst/>
        </p:spPr>
        <p:txBody>
          <a:bodyPr wrap="none" anchor="ctr"/>
          <a:lstStyle/>
          <a:p>
            <a:endParaRPr lang="de-DE" altLang="de-DE" sz="2400">
              <a:solidFill>
                <a:srgbClr val="000000"/>
              </a:solidFill>
              <a:latin typeface="Arial" pitchFamily="34" charset="0"/>
            </a:endParaRPr>
          </a:p>
        </p:txBody>
      </p:sp>
      <p:sp>
        <p:nvSpPr>
          <p:cNvPr id="88072" name="Linie 1032"/>
          <p:cNvSpPr>
            <a:spLocks noChangeShapeType="1"/>
          </p:cNvSpPr>
          <p:nvPr/>
        </p:nvSpPr>
        <p:spPr bwMode="auto">
          <a:xfrm>
            <a:off x="5753100" y="3074988"/>
            <a:ext cx="2514600" cy="0"/>
          </a:xfrm>
          <a:prstGeom prst="line">
            <a:avLst/>
          </a:prstGeom>
          <a:noFill/>
          <a:ln w="38100">
            <a:solidFill>
              <a:srgbClr val="CC0099"/>
            </a:solidFill>
            <a:round/>
            <a:headEnd/>
            <a:tailEnd/>
          </a:ln>
          <a:effectLst/>
        </p:spPr>
        <p:txBody>
          <a:bodyPr wrap="none" anchor="ctr"/>
          <a:lstStyle/>
          <a:p>
            <a:endParaRPr lang="en-IN"/>
          </a:p>
        </p:txBody>
      </p:sp>
      <p:sp>
        <p:nvSpPr>
          <p:cNvPr id="88073" name="AutoForm 1033"/>
          <p:cNvSpPr>
            <a:spLocks noChangeArrowheads="1"/>
          </p:cNvSpPr>
          <p:nvPr/>
        </p:nvSpPr>
        <p:spPr bwMode="auto">
          <a:xfrm>
            <a:off x="2247900" y="2600325"/>
            <a:ext cx="304800" cy="1047750"/>
          </a:xfrm>
          <a:prstGeom prst="upDownArrow">
            <a:avLst>
              <a:gd name="adj1" fmla="val 50000"/>
              <a:gd name="adj2" fmla="val 68750"/>
            </a:avLst>
          </a:prstGeom>
          <a:solidFill>
            <a:schemeClr val="bg1"/>
          </a:solidFill>
          <a:ln w="9525">
            <a:solidFill>
              <a:schemeClr val="tx1"/>
            </a:solidFill>
            <a:miter lim="800000"/>
            <a:headEnd/>
            <a:tailEnd/>
          </a:ln>
          <a:effectLst/>
        </p:spPr>
        <p:txBody>
          <a:bodyPr wrap="none" anchor="ctr"/>
          <a:lstStyle/>
          <a:p>
            <a:endParaRPr lang="de-DE" altLang="de-DE" sz="2400">
              <a:solidFill>
                <a:srgbClr val="000000"/>
              </a:solidFill>
              <a:latin typeface="Arial" pitchFamily="34" charset="0"/>
            </a:endParaRPr>
          </a:p>
        </p:txBody>
      </p:sp>
      <p:sp>
        <p:nvSpPr>
          <p:cNvPr id="88074" name="Textfeld 1035"/>
          <p:cNvSpPr txBox="1">
            <a:spLocks noChangeArrowheads="1"/>
          </p:cNvSpPr>
          <p:nvPr/>
        </p:nvSpPr>
        <p:spPr bwMode="auto">
          <a:xfrm>
            <a:off x="533400" y="484188"/>
            <a:ext cx="2586038" cy="863600"/>
          </a:xfrm>
          <a:prstGeom prst="rect">
            <a:avLst/>
          </a:prstGeom>
          <a:solidFill>
            <a:schemeClr val="bg1"/>
          </a:solidFill>
          <a:ln w="38100" cap="sq">
            <a:solidFill>
              <a:srgbClr val="FF0000"/>
            </a:solidFill>
            <a:miter lim="800000"/>
            <a:headEnd type="none" w="sm" len="sm"/>
            <a:tailEnd type="none" w="sm" len="sm"/>
          </a:ln>
        </p:spPr>
        <p:txBody>
          <a:bodyPr>
            <a:spAutoFit/>
          </a:bodyPr>
          <a:lstStyle/>
          <a:p>
            <a:pPr algn="ctr"/>
            <a:r>
              <a:rPr lang="en-GB" altLang="de-DE" sz="1600" b="1">
                <a:solidFill>
                  <a:srgbClr val="FF0000"/>
                </a:solidFill>
                <a:latin typeface="Arial" pitchFamily="34" charset="0"/>
              </a:rPr>
              <a:t>Coagulation factors, </a:t>
            </a:r>
          </a:p>
          <a:p>
            <a:pPr algn="ctr"/>
            <a:r>
              <a:rPr lang="en-GB" altLang="de-DE" sz="1600" b="1">
                <a:solidFill>
                  <a:srgbClr val="FF0000"/>
                </a:solidFill>
                <a:latin typeface="Arial" pitchFamily="34" charset="0"/>
              </a:rPr>
              <a:t>anticoagulants, FDPs,  </a:t>
            </a:r>
          </a:p>
          <a:p>
            <a:pPr algn="ctr"/>
            <a:r>
              <a:rPr lang="en-GB" altLang="de-DE" sz="1600" b="1">
                <a:solidFill>
                  <a:srgbClr val="FF0000"/>
                </a:solidFill>
                <a:latin typeface="Arial" pitchFamily="34" charset="0"/>
              </a:rPr>
              <a:t>tissue factor expression</a:t>
            </a:r>
          </a:p>
        </p:txBody>
      </p:sp>
      <p:sp>
        <p:nvSpPr>
          <p:cNvPr id="88075" name="Textfeld 1036"/>
          <p:cNvSpPr txBox="1">
            <a:spLocks noChangeArrowheads="1"/>
          </p:cNvSpPr>
          <p:nvPr/>
        </p:nvSpPr>
        <p:spPr bwMode="auto">
          <a:xfrm>
            <a:off x="3221038" y="484188"/>
            <a:ext cx="1579562" cy="863600"/>
          </a:xfrm>
          <a:prstGeom prst="rect">
            <a:avLst/>
          </a:prstGeom>
          <a:solidFill>
            <a:schemeClr val="bg1"/>
          </a:solidFill>
          <a:ln w="38100" cap="sq">
            <a:solidFill>
              <a:srgbClr val="3333CC"/>
            </a:solidFill>
            <a:miter lim="800000"/>
            <a:headEnd type="none" w="sm" len="sm"/>
            <a:tailEnd type="none" w="sm" len="sm"/>
          </a:ln>
        </p:spPr>
        <p:txBody>
          <a:bodyPr>
            <a:spAutoFit/>
          </a:bodyPr>
          <a:lstStyle/>
          <a:p>
            <a:pPr algn="ctr"/>
            <a:r>
              <a:rPr lang="en-GB" altLang="de-DE" sz="1600" b="1">
                <a:solidFill>
                  <a:srgbClr val="3333CC"/>
                </a:solidFill>
                <a:latin typeface="Arial" pitchFamily="34" charset="0"/>
              </a:rPr>
              <a:t>Platelets,</a:t>
            </a:r>
          </a:p>
          <a:p>
            <a:pPr algn="ctr"/>
            <a:r>
              <a:rPr lang="en-GB" altLang="de-DE" sz="1600" b="1">
                <a:solidFill>
                  <a:srgbClr val="3333CC"/>
                </a:solidFill>
                <a:latin typeface="Arial" pitchFamily="34" charset="0"/>
              </a:rPr>
              <a:t>fibrinogen,      F XIII, colloids</a:t>
            </a:r>
            <a:endParaRPr lang="en-GB" altLang="de-DE" sz="1200" b="1">
              <a:solidFill>
                <a:srgbClr val="3333CC"/>
              </a:solidFill>
              <a:latin typeface="Arial" pitchFamily="34" charset="0"/>
            </a:endParaRPr>
          </a:p>
        </p:txBody>
      </p:sp>
      <p:sp>
        <p:nvSpPr>
          <p:cNvPr id="88076" name="Textfeld 1037"/>
          <p:cNvSpPr txBox="1">
            <a:spLocks noChangeArrowheads="1"/>
          </p:cNvSpPr>
          <p:nvPr/>
        </p:nvSpPr>
        <p:spPr bwMode="auto">
          <a:xfrm>
            <a:off x="4905375" y="484188"/>
            <a:ext cx="2438400" cy="863600"/>
          </a:xfrm>
          <a:prstGeom prst="rect">
            <a:avLst/>
          </a:prstGeom>
          <a:solidFill>
            <a:schemeClr val="bg1"/>
          </a:solidFill>
          <a:ln w="38100" cap="sq">
            <a:solidFill>
              <a:srgbClr val="CC0099"/>
            </a:solidFill>
            <a:miter lim="800000"/>
            <a:headEnd type="none" w="sm" len="sm"/>
            <a:tailEnd type="none" w="sm" len="sm"/>
          </a:ln>
        </p:spPr>
        <p:txBody>
          <a:bodyPr>
            <a:spAutoFit/>
          </a:bodyPr>
          <a:lstStyle/>
          <a:p>
            <a:pPr algn="ctr"/>
            <a:r>
              <a:rPr lang="en-GB" altLang="de-DE" sz="1600" b="1">
                <a:solidFill>
                  <a:srgbClr val="CC00CC"/>
                </a:solidFill>
                <a:latin typeface="Arial" pitchFamily="34" charset="0"/>
              </a:rPr>
              <a:t>Fibrinolytic enzymes,</a:t>
            </a:r>
          </a:p>
          <a:p>
            <a:pPr algn="ctr"/>
            <a:r>
              <a:rPr lang="en-GB" altLang="de-DE" sz="1600" b="1">
                <a:solidFill>
                  <a:srgbClr val="CC00CC"/>
                </a:solidFill>
                <a:latin typeface="Arial" pitchFamily="34" charset="0"/>
              </a:rPr>
              <a:t>fibrinolysis inhibitors, </a:t>
            </a:r>
          </a:p>
          <a:p>
            <a:pPr algn="ctr"/>
            <a:r>
              <a:rPr lang="en-GB" altLang="de-DE" sz="1600" b="1">
                <a:solidFill>
                  <a:srgbClr val="CC00CC"/>
                </a:solidFill>
                <a:latin typeface="Arial" pitchFamily="34" charset="0"/>
              </a:rPr>
              <a:t>F XIII</a:t>
            </a:r>
          </a:p>
        </p:txBody>
      </p:sp>
      <p:sp>
        <p:nvSpPr>
          <p:cNvPr id="88077" name="Linie 1038"/>
          <p:cNvSpPr>
            <a:spLocks noChangeShapeType="1"/>
          </p:cNvSpPr>
          <p:nvPr/>
        </p:nvSpPr>
        <p:spPr bwMode="auto">
          <a:xfrm>
            <a:off x="1620838" y="3675063"/>
            <a:ext cx="0" cy="1752600"/>
          </a:xfrm>
          <a:prstGeom prst="line">
            <a:avLst/>
          </a:prstGeom>
          <a:noFill/>
          <a:ln w="19050">
            <a:solidFill>
              <a:srgbClr val="FF0000"/>
            </a:solidFill>
            <a:round/>
            <a:headEnd/>
            <a:tailEnd type="triangle" w="med" len="med"/>
          </a:ln>
          <a:effectLst/>
        </p:spPr>
        <p:txBody>
          <a:bodyPr wrap="none" anchor="ctr"/>
          <a:lstStyle/>
          <a:p>
            <a:endParaRPr lang="en-IN"/>
          </a:p>
        </p:txBody>
      </p:sp>
      <p:sp>
        <p:nvSpPr>
          <p:cNvPr id="88078" name="Linie 1039"/>
          <p:cNvSpPr>
            <a:spLocks noChangeShapeType="1"/>
          </p:cNvSpPr>
          <p:nvPr/>
        </p:nvSpPr>
        <p:spPr bwMode="auto">
          <a:xfrm>
            <a:off x="1616075" y="1347788"/>
            <a:ext cx="0" cy="2286000"/>
          </a:xfrm>
          <a:prstGeom prst="line">
            <a:avLst/>
          </a:prstGeom>
          <a:noFill/>
          <a:ln w="19050">
            <a:solidFill>
              <a:srgbClr val="FF0000"/>
            </a:solidFill>
            <a:round/>
            <a:headEnd/>
            <a:tailEnd type="triangle" w="med" len="med"/>
          </a:ln>
          <a:effectLst/>
        </p:spPr>
        <p:txBody>
          <a:bodyPr wrap="none" anchor="ctr"/>
          <a:lstStyle/>
          <a:p>
            <a:endParaRPr lang="en-IN"/>
          </a:p>
        </p:txBody>
      </p:sp>
      <p:sp>
        <p:nvSpPr>
          <p:cNvPr id="88079" name="Linie 1040"/>
          <p:cNvSpPr>
            <a:spLocks noChangeShapeType="1"/>
          </p:cNvSpPr>
          <p:nvPr/>
        </p:nvSpPr>
        <p:spPr bwMode="auto">
          <a:xfrm>
            <a:off x="3543300" y="1347788"/>
            <a:ext cx="0" cy="838200"/>
          </a:xfrm>
          <a:prstGeom prst="line">
            <a:avLst/>
          </a:prstGeom>
          <a:noFill/>
          <a:ln w="19050">
            <a:solidFill>
              <a:schemeClr val="accent2"/>
            </a:solidFill>
            <a:round/>
            <a:headEnd/>
            <a:tailEnd type="triangle" w="med" len="med"/>
          </a:ln>
          <a:effectLst/>
        </p:spPr>
        <p:txBody>
          <a:bodyPr wrap="none" anchor="ctr"/>
          <a:lstStyle/>
          <a:p>
            <a:endParaRPr lang="en-IN"/>
          </a:p>
        </p:txBody>
      </p:sp>
      <p:sp>
        <p:nvSpPr>
          <p:cNvPr id="88080" name="Linie 1041"/>
          <p:cNvSpPr>
            <a:spLocks noChangeShapeType="1"/>
          </p:cNvSpPr>
          <p:nvPr/>
        </p:nvSpPr>
        <p:spPr bwMode="auto">
          <a:xfrm>
            <a:off x="3543300" y="2312988"/>
            <a:ext cx="0" cy="152400"/>
          </a:xfrm>
          <a:prstGeom prst="line">
            <a:avLst/>
          </a:prstGeom>
          <a:noFill/>
          <a:ln w="19050">
            <a:solidFill>
              <a:schemeClr val="accent2"/>
            </a:solidFill>
            <a:round/>
            <a:headEnd/>
            <a:tailEnd type="triangle" w="med" len="med"/>
          </a:ln>
          <a:effectLst/>
        </p:spPr>
        <p:txBody>
          <a:bodyPr wrap="none" anchor="ctr"/>
          <a:lstStyle/>
          <a:p>
            <a:endParaRPr lang="en-IN"/>
          </a:p>
        </p:txBody>
      </p:sp>
      <p:sp>
        <p:nvSpPr>
          <p:cNvPr id="88081" name="Rectangle 19"/>
          <p:cNvSpPr>
            <a:spLocks noChangeArrowheads="1"/>
          </p:cNvSpPr>
          <p:nvPr/>
        </p:nvSpPr>
        <p:spPr bwMode="auto">
          <a:xfrm>
            <a:off x="2908300" y="2500313"/>
            <a:ext cx="179388" cy="2278062"/>
          </a:xfrm>
          <a:prstGeom prst="rect">
            <a:avLst/>
          </a:prstGeom>
          <a:solidFill>
            <a:schemeClr val="bg1"/>
          </a:solidFill>
          <a:ln w="9525">
            <a:solidFill>
              <a:schemeClr val="bg1"/>
            </a:solidFill>
            <a:miter lim="800000"/>
            <a:headEnd/>
            <a:tailEnd/>
          </a:ln>
          <a:effectLst/>
        </p:spPr>
        <p:txBody>
          <a:bodyPr wrap="none" anchor="ctr"/>
          <a:lstStyle/>
          <a:p>
            <a:endParaRPr lang="de-DE" altLang="de-DE" sz="2400">
              <a:solidFill>
                <a:srgbClr val="000000"/>
              </a:solidFill>
              <a:latin typeface="Arial" pitchFamily="34" charset="0"/>
            </a:endParaRPr>
          </a:p>
        </p:txBody>
      </p:sp>
      <p:sp>
        <p:nvSpPr>
          <p:cNvPr id="88082" name="Textfeld 4"/>
          <p:cNvSpPr txBox="1">
            <a:spLocks noChangeArrowheads="1"/>
          </p:cNvSpPr>
          <p:nvPr/>
        </p:nvSpPr>
        <p:spPr bwMode="auto">
          <a:xfrm>
            <a:off x="2135188" y="1563688"/>
            <a:ext cx="1371600" cy="336550"/>
          </a:xfrm>
          <a:prstGeom prst="rect">
            <a:avLst/>
          </a:prstGeom>
          <a:solidFill>
            <a:schemeClr val="bg1"/>
          </a:solidFill>
          <a:ln w="9525">
            <a:noFill/>
            <a:miter lim="800000"/>
            <a:headEnd/>
            <a:tailEnd/>
          </a:ln>
        </p:spPr>
        <p:txBody>
          <a:bodyPr>
            <a:spAutoFit/>
          </a:bodyPr>
          <a:lstStyle/>
          <a:p>
            <a:r>
              <a:rPr lang="de-DE" altLang="de-DE" sz="1600" b="1">
                <a:solidFill>
                  <a:srgbClr val="000000"/>
                </a:solidFill>
                <a:latin typeface="Arial" pitchFamily="34" charset="0"/>
              </a:rPr>
              <a:t>a</a:t>
            </a:r>
            <a:r>
              <a:rPr lang="el-GR" altLang="de-DE" sz="1600" b="1">
                <a:solidFill>
                  <a:srgbClr val="000000"/>
                </a:solidFill>
                <a:latin typeface="Arial" pitchFamily="34" charset="0"/>
              </a:rPr>
              <a:t>lpha</a:t>
            </a:r>
            <a:r>
              <a:rPr lang="de-DE" altLang="de-DE" sz="1600" b="1">
                <a:solidFill>
                  <a:srgbClr val="000000"/>
                </a:solidFill>
                <a:latin typeface="Arial" pitchFamily="34" charset="0"/>
              </a:rPr>
              <a:t>-angle</a:t>
            </a:r>
          </a:p>
        </p:txBody>
      </p:sp>
      <p:sp>
        <p:nvSpPr>
          <p:cNvPr id="88083" name="Textfeld 5"/>
          <p:cNvSpPr txBox="1">
            <a:spLocks noChangeArrowheads="1"/>
          </p:cNvSpPr>
          <p:nvPr/>
        </p:nvSpPr>
        <p:spPr bwMode="auto">
          <a:xfrm>
            <a:off x="1935163" y="5308600"/>
            <a:ext cx="5951537" cy="825500"/>
          </a:xfrm>
          <a:prstGeom prst="rect">
            <a:avLst/>
          </a:prstGeom>
          <a:solidFill>
            <a:schemeClr val="bg1"/>
          </a:solidFill>
          <a:ln w="9525">
            <a:noFill/>
            <a:miter lim="800000"/>
            <a:headEnd/>
            <a:tailEnd/>
          </a:ln>
        </p:spPr>
        <p:txBody>
          <a:bodyPr>
            <a:spAutoFit/>
          </a:bodyPr>
          <a:lstStyle/>
          <a:p>
            <a:r>
              <a:rPr lang="de-DE" altLang="de-DE" sz="1600" b="1">
                <a:solidFill>
                  <a:srgbClr val="FF0000"/>
                </a:solidFill>
                <a:latin typeface="Arial" pitchFamily="34" charset="0"/>
              </a:rPr>
              <a:t>Coagulation Time (CT) [s]</a:t>
            </a:r>
          </a:p>
          <a:p>
            <a:r>
              <a:rPr lang="de-DE" altLang="de-DE" sz="1600" b="1">
                <a:solidFill>
                  <a:srgbClr val="FF0000"/>
                </a:solidFill>
                <a:latin typeface="Arial" pitchFamily="34" charset="0"/>
              </a:rPr>
              <a:t>Clot Formation Time (CFT) [s]</a:t>
            </a:r>
          </a:p>
          <a:p>
            <a:endParaRPr lang="de-DE" altLang="de-DE" sz="1600" b="1">
              <a:solidFill>
                <a:srgbClr val="FF0000"/>
              </a:solidFill>
              <a:latin typeface="Arial" pitchFamily="34" charset="0"/>
            </a:endParaRPr>
          </a:p>
        </p:txBody>
      </p:sp>
      <p:sp>
        <p:nvSpPr>
          <p:cNvPr id="88084" name="Rechteck 6"/>
          <p:cNvSpPr>
            <a:spLocks noChangeArrowheads="1"/>
          </p:cNvSpPr>
          <p:nvPr/>
        </p:nvSpPr>
        <p:spPr bwMode="auto">
          <a:xfrm>
            <a:off x="5068888" y="2500313"/>
            <a:ext cx="1368425" cy="263525"/>
          </a:xfrm>
          <a:prstGeom prst="rect">
            <a:avLst/>
          </a:prstGeom>
          <a:solidFill>
            <a:schemeClr val="bg1"/>
          </a:solidFill>
          <a:ln w="9525">
            <a:solidFill>
              <a:schemeClr val="bg1"/>
            </a:solidFill>
            <a:round/>
            <a:headEnd/>
            <a:tailEnd/>
          </a:ln>
        </p:spPr>
        <p:txBody>
          <a:bodyPr/>
          <a:lstStyle/>
          <a:p>
            <a:endParaRPr lang="de-DE" altLang="de-DE" sz="2400">
              <a:solidFill>
                <a:srgbClr val="000000"/>
              </a:solidFill>
              <a:latin typeface="Arial" pitchFamily="34" charset="0"/>
            </a:endParaRPr>
          </a:p>
        </p:txBody>
      </p:sp>
      <p:sp>
        <p:nvSpPr>
          <p:cNvPr id="88085" name="Rechteck 7"/>
          <p:cNvSpPr>
            <a:spLocks noChangeArrowheads="1"/>
          </p:cNvSpPr>
          <p:nvPr/>
        </p:nvSpPr>
        <p:spPr bwMode="auto">
          <a:xfrm>
            <a:off x="5573713" y="2632075"/>
            <a:ext cx="719137" cy="214313"/>
          </a:xfrm>
          <a:prstGeom prst="rect">
            <a:avLst/>
          </a:prstGeom>
          <a:solidFill>
            <a:schemeClr val="bg1"/>
          </a:solidFill>
          <a:ln w="9525">
            <a:solidFill>
              <a:schemeClr val="bg1"/>
            </a:solidFill>
            <a:round/>
            <a:headEnd/>
            <a:tailEnd/>
          </a:ln>
        </p:spPr>
        <p:txBody>
          <a:bodyPr/>
          <a:lstStyle/>
          <a:p>
            <a:endParaRPr lang="de-DE" altLang="de-DE" sz="2400">
              <a:solidFill>
                <a:srgbClr val="000000"/>
              </a:solidFill>
              <a:latin typeface="Arial" pitchFamily="34" charset="0"/>
            </a:endParaRPr>
          </a:p>
        </p:txBody>
      </p:sp>
      <p:sp>
        <p:nvSpPr>
          <p:cNvPr id="88086" name="Rechteck 8"/>
          <p:cNvSpPr>
            <a:spLocks noChangeArrowheads="1"/>
          </p:cNvSpPr>
          <p:nvPr/>
        </p:nvSpPr>
        <p:spPr bwMode="auto">
          <a:xfrm>
            <a:off x="5789613" y="2632075"/>
            <a:ext cx="2592387" cy="823913"/>
          </a:xfrm>
          <a:prstGeom prst="rect">
            <a:avLst/>
          </a:prstGeom>
          <a:solidFill>
            <a:schemeClr val="bg1"/>
          </a:solidFill>
          <a:ln w="9525">
            <a:solidFill>
              <a:schemeClr val="bg1"/>
            </a:solidFill>
            <a:round/>
            <a:headEnd/>
            <a:tailEnd/>
          </a:ln>
        </p:spPr>
        <p:txBody>
          <a:bodyPr/>
          <a:lstStyle/>
          <a:p>
            <a:endParaRPr lang="de-DE" altLang="de-DE" sz="2400">
              <a:solidFill>
                <a:srgbClr val="000000"/>
              </a:solidFill>
              <a:latin typeface="Arial" pitchFamily="34" charset="0"/>
            </a:endParaRPr>
          </a:p>
        </p:txBody>
      </p:sp>
      <p:sp>
        <p:nvSpPr>
          <p:cNvPr id="88087" name="Rechteck 9"/>
          <p:cNvSpPr>
            <a:spLocks noChangeArrowheads="1"/>
          </p:cNvSpPr>
          <p:nvPr/>
        </p:nvSpPr>
        <p:spPr bwMode="auto">
          <a:xfrm>
            <a:off x="5638800" y="2846388"/>
            <a:ext cx="295275" cy="301625"/>
          </a:xfrm>
          <a:prstGeom prst="rect">
            <a:avLst/>
          </a:prstGeom>
          <a:solidFill>
            <a:schemeClr val="bg1"/>
          </a:solidFill>
          <a:ln w="9525">
            <a:solidFill>
              <a:schemeClr val="bg1"/>
            </a:solidFill>
            <a:round/>
            <a:headEnd/>
            <a:tailEnd/>
          </a:ln>
        </p:spPr>
        <p:txBody>
          <a:bodyPr/>
          <a:lstStyle/>
          <a:p>
            <a:endParaRPr lang="de-DE" altLang="de-DE" sz="2400">
              <a:solidFill>
                <a:srgbClr val="000000"/>
              </a:solidFill>
              <a:latin typeface="Arial" pitchFamily="34" charset="0"/>
            </a:endParaRPr>
          </a:p>
        </p:txBody>
      </p:sp>
      <p:sp>
        <p:nvSpPr>
          <p:cNvPr id="88088" name="Textfeld 10"/>
          <p:cNvSpPr txBox="1">
            <a:spLocks noChangeArrowheads="1"/>
          </p:cNvSpPr>
          <p:nvPr/>
        </p:nvSpPr>
        <p:spPr bwMode="auto">
          <a:xfrm>
            <a:off x="5908675" y="2541588"/>
            <a:ext cx="2625725" cy="947737"/>
          </a:xfrm>
          <a:prstGeom prst="rect">
            <a:avLst/>
          </a:prstGeom>
          <a:noFill/>
          <a:ln w="9525">
            <a:noFill/>
            <a:miter lim="800000"/>
            <a:headEnd/>
            <a:tailEnd/>
          </a:ln>
        </p:spPr>
        <p:txBody>
          <a:bodyPr>
            <a:spAutoFit/>
          </a:bodyPr>
          <a:lstStyle/>
          <a:p>
            <a:r>
              <a:rPr lang="de-DE" altLang="de-DE" sz="1600" b="1">
                <a:solidFill>
                  <a:srgbClr val="CC00CC"/>
                </a:solidFill>
                <a:latin typeface="Arial" pitchFamily="34" charset="0"/>
              </a:rPr>
              <a:t>Maximum Lysis (ML) [%]</a:t>
            </a:r>
          </a:p>
          <a:p>
            <a:endParaRPr lang="de-DE" altLang="de-DE" sz="800" b="1">
              <a:solidFill>
                <a:srgbClr val="CC00CC"/>
              </a:solidFill>
              <a:latin typeface="Arial" pitchFamily="34" charset="0"/>
            </a:endParaRPr>
          </a:p>
          <a:p>
            <a:r>
              <a:rPr lang="de-DE" altLang="de-DE" sz="1600" b="1">
                <a:solidFill>
                  <a:srgbClr val="CC00CC"/>
                </a:solidFill>
                <a:latin typeface="Arial" pitchFamily="34" charset="0"/>
              </a:rPr>
              <a:t>Clot Lysis Index 30 or 60 (CLI30; CLI60) [%]</a:t>
            </a:r>
          </a:p>
        </p:txBody>
      </p:sp>
      <p:sp>
        <p:nvSpPr>
          <p:cNvPr id="88089" name="Textfeld 42"/>
          <p:cNvSpPr txBox="1">
            <a:spLocks noChangeArrowheads="1"/>
          </p:cNvSpPr>
          <p:nvPr/>
        </p:nvSpPr>
        <p:spPr bwMode="auto">
          <a:xfrm>
            <a:off x="1474788" y="6140450"/>
            <a:ext cx="3287712" cy="336550"/>
          </a:xfrm>
          <a:prstGeom prst="rect">
            <a:avLst/>
          </a:prstGeom>
          <a:noFill/>
          <a:ln w="9525">
            <a:noFill/>
            <a:miter lim="800000"/>
            <a:headEnd/>
            <a:tailEnd/>
          </a:ln>
        </p:spPr>
        <p:txBody>
          <a:bodyPr>
            <a:spAutoFit/>
          </a:bodyPr>
          <a:lstStyle/>
          <a:p>
            <a:pPr algn="ctr"/>
            <a:r>
              <a:rPr lang="de-DE" altLang="de-DE" sz="1600" b="1">
                <a:solidFill>
                  <a:srgbClr val="000000"/>
                </a:solidFill>
                <a:latin typeface="Arial" pitchFamily="34" charset="0"/>
              </a:rPr>
              <a:t>Run Time  [min]</a:t>
            </a:r>
          </a:p>
        </p:txBody>
      </p:sp>
      <p:sp>
        <p:nvSpPr>
          <p:cNvPr id="88090" name="AutoForm 1027"/>
          <p:cNvSpPr>
            <a:spLocks noChangeArrowheads="1"/>
          </p:cNvSpPr>
          <p:nvPr/>
        </p:nvSpPr>
        <p:spPr bwMode="auto">
          <a:xfrm>
            <a:off x="1719263" y="5621338"/>
            <a:ext cx="155575" cy="228600"/>
          </a:xfrm>
          <a:prstGeom prst="rightArrow">
            <a:avLst>
              <a:gd name="adj1" fmla="val 50000"/>
              <a:gd name="adj2" fmla="val 33333"/>
            </a:avLst>
          </a:prstGeom>
          <a:solidFill>
            <a:srgbClr val="FF0000"/>
          </a:solidFill>
          <a:ln w="9525">
            <a:solidFill>
              <a:schemeClr val="tx1"/>
            </a:solidFill>
            <a:miter lim="800000"/>
            <a:headEnd/>
            <a:tailEnd/>
          </a:ln>
          <a:effectLst/>
        </p:spPr>
        <p:txBody>
          <a:bodyPr wrap="none" anchor="ctr"/>
          <a:lstStyle/>
          <a:p>
            <a:endParaRPr lang="de-DE" altLang="de-DE" sz="2400">
              <a:solidFill>
                <a:srgbClr val="000000"/>
              </a:solidFill>
              <a:latin typeface="Arial" pitchFamily="34" charset="0"/>
            </a:endParaRPr>
          </a:p>
        </p:txBody>
      </p:sp>
      <p:sp>
        <p:nvSpPr>
          <p:cNvPr id="88091" name="Rechteck 20"/>
          <p:cNvSpPr>
            <a:spLocks noChangeArrowheads="1"/>
          </p:cNvSpPr>
          <p:nvPr/>
        </p:nvSpPr>
        <p:spPr bwMode="auto">
          <a:xfrm>
            <a:off x="1457325" y="5621338"/>
            <a:ext cx="252413" cy="228600"/>
          </a:xfrm>
          <a:prstGeom prst="rect">
            <a:avLst/>
          </a:prstGeom>
          <a:solidFill>
            <a:schemeClr val="bg1"/>
          </a:solidFill>
          <a:ln w="9525">
            <a:solidFill>
              <a:schemeClr val="bg1"/>
            </a:solidFill>
            <a:round/>
            <a:headEnd/>
            <a:tailEnd/>
          </a:ln>
        </p:spPr>
        <p:txBody>
          <a:bodyPr/>
          <a:lstStyle/>
          <a:p>
            <a:endParaRPr lang="de-DE" altLang="de-DE" sz="2400">
              <a:solidFill>
                <a:srgbClr val="000000"/>
              </a:solidFill>
              <a:latin typeface="Arial" pitchFamily="34" charset="0"/>
            </a:endParaRPr>
          </a:p>
        </p:txBody>
      </p:sp>
      <p:sp>
        <p:nvSpPr>
          <p:cNvPr id="88092" name="Line 37"/>
          <p:cNvSpPr>
            <a:spLocks noChangeShapeType="1"/>
          </p:cNvSpPr>
          <p:nvPr/>
        </p:nvSpPr>
        <p:spPr bwMode="auto">
          <a:xfrm>
            <a:off x="1449388" y="6010275"/>
            <a:ext cx="4114800" cy="0"/>
          </a:xfrm>
          <a:prstGeom prst="line">
            <a:avLst/>
          </a:prstGeom>
          <a:noFill/>
          <a:ln w="38100">
            <a:solidFill>
              <a:schemeClr val="tx1"/>
            </a:solidFill>
            <a:round/>
            <a:headEnd/>
            <a:tailEnd type="triangle" w="med" len="med"/>
          </a:ln>
          <a:effectLst/>
        </p:spPr>
        <p:txBody>
          <a:bodyPr wrap="none" anchor="ctr"/>
          <a:lstStyle/>
          <a:p>
            <a:endParaRPr lang="en-IN"/>
          </a:p>
        </p:txBody>
      </p:sp>
      <p:sp>
        <p:nvSpPr>
          <p:cNvPr id="88093" name="Rectangle 41"/>
          <p:cNvSpPr>
            <a:spLocks noChangeArrowheads="1"/>
          </p:cNvSpPr>
          <p:nvPr/>
        </p:nvSpPr>
        <p:spPr bwMode="auto">
          <a:xfrm>
            <a:off x="5716588" y="1922771"/>
            <a:ext cx="2590800" cy="533400"/>
          </a:xfrm>
          <a:prstGeom prst="rect">
            <a:avLst/>
          </a:prstGeom>
          <a:solidFill>
            <a:schemeClr val="bg1"/>
          </a:solidFill>
          <a:ln w="9525">
            <a:solidFill>
              <a:schemeClr val="bg1"/>
            </a:solidFill>
            <a:miter lim="800000"/>
            <a:headEnd/>
            <a:tailEnd/>
          </a:ln>
          <a:effectLst/>
        </p:spPr>
        <p:txBody>
          <a:bodyPr wrap="none" anchor="ctr"/>
          <a:lstStyle/>
          <a:p>
            <a:endParaRPr lang="de-DE" altLang="de-DE">
              <a:solidFill>
                <a:srgbClr val="000000"/>
              </a:solidFill>
              <a:latin typeface="Arial" pitchFamily="34" charset="0"/>
            </a:endParaRPr>
          </a:p>
        </p:txBody>
      </p:sp>
      <p:sp>
        <p:nvSpPr>
          <p:cNvPr id="88094" name="Line 38"/>
          <p:cNvSpPr>
            <a:spLocks noChangeShapeType="1"/>
          </p:cNvSpPr>
          <p:nvPr/>
        </p:nvSpPr>
        <p:spPr bwMode="auto">
          <a:xfrm>
            <a:off x="1754188" y="3648075"/>
            <a:ext cx="5486400" cy="0"/>
          </a:xfrm>
          <a:prstGeom prst="line">
            <a:avLst/>
          </a:prstGeom>
          <a:noFill/>
          <a:ln w="38100">
            <a:solidFill>
              <a:schemeClr val="tx1"/>
            </a:solidFill>
            <a:round/>
            <a:headEnd/>
            <a:tailEnd/>
          </a:ln>
          <a:effectLst/>
        </p:spPr>
        <p:txBody>
          <a:bodyPr wrap="none" anchor="ctr"/>
          <a:lstStyle/>
          <a:p>
            <a:endParaRPr lang="en-IN"/>
          </a:p>
        </p:txBody>
      </p:sp>
      <p:sp>
        <p:nvSpPr>
          <p:cNvPr id="88095" name="Rectangle 39"/>
          <p:cNvSpPr>
            <a:spLocks noChangeArrowheads="1"/>
          </p:cNvSpPr>
          <p:nvPr/>
        </p:nvSpPr>
        <p:spPr bwMode="auto">
          <a:xfrm>
            <a:off x="5183188" y="3673475"/>
            <a:ext cx="152400" cy="762000"/>
          </a:xfrm>
          <a:prstGeom prst="rect">
            <a:avLst/>
          </a:prstGeom>
          <a:solidFill>
            <a:schemeClr val="bg1"/>
          </a:solidFill>
          <a:ln w="9525">
            <a:solidFill>
              <a:schemeClr val="bg1"/>
            </a:solidFill>
            <a:miter lim="800000"/>
            <a:headEnd/>
            <a:tailEnd/>
          </a:ln>
          <a:effectLst/>
        </p:spPr>
        <p:txBody>
          <a:bodyPr wrap="none" anchor="ctr"/>
          <a:lstStyle/>
          <a:p>
            <a:endParaRPr lang="de-DE" altLang="de-DE">
              <a:solidFill>
                <a:srgbClr val="000000"/>
              </a:solidFill>
              <a:latin typeface="Arial" pitchFamily="34" charset="0"/>
            </a:endParaRPr>
          </a:p>
        </p:txBody>
      </p:sp>
      <p:sp>
        <p:nvSpPr>
          <p:cNvPr id="88096" name="Textfeld 1034"/>
          <p:cNvSpPr txBox="1">
            <a:spLocks noChangeArrowheads="1"/>
          </p:cNvSpPr>
          <p:nvPr/>
        </p:nvSpPr>
        <p:spPr bwMode="auto">
          <a:xfrm>
            <a:off x="1905000" y="3768725"/>
            <a:ext cx="4799013" cy="336550"/>
          </a:xfrm>
          <a:prstGeom prst="rect">
            <a:avLst/>
          </a:prstGeom>
          <a:solidFill>
            <a:schemeClr val="bg1"/>
          </a:solidFill>
          <a:ln w="9525">
            <a:noFill/>
            <a:miter lim="800000"/>
            <a:headEnd/>
            <a:tailEnd/>
          </a:ln>
          <a:effectLst/>
        </p:spPr>
        <p:txBody>
          <a:bodyPr>
            <a:spAutoFit/>
          </a:bodyPr>
          <a:lstStyle/>
          <a:p>
            <a:pPr>
              <a:spcBef>
                <a:spcPct val="50000"/>
              </a:spcBef>
            </a:pPr>
            <a:r>
              <a:rPr lang="en-GB" altLang="de-DE" sz="1600" b="1">
                <a:solidFill>
                  <a:srgbClr val="1C07B9"/>
                </a:solidFill>
                <a:latin typeface="Arial" pitchFamily="34" charset="0"/>
              </a:rPr>
              <a:t>A5, A10   =  Amplitude 5 / 10 min after CT [mm]</a:t>
            </a:r>
            <a:endParaRPr lang="en-GB" altLang="de-DE" sz="1600">
              <a:solidFill>
                <a:srgbClr val="1C07B9"/>
              </a:solidFill>
              <a:latin typeface="Arial" pitchFamily="34" charset="0"/>
            </a:endParaRPr>
          </a:p>
        </p:txBody>
      </p:sp>
      <p:sp>
        <p:nvSpPr>
          <p:cNvPr id="88097" name="Line 41"/>
          <p:cNvSpPr>
            <a:spLocks noChangeShapeType="1"/>
          </p:cNvSpPr>
          <p:nvPr/>
        </p:nvSpPr>
        <p:spPr bwMode="auto">
          <a:xfrm>
            <a:off x="3506788" y="2479675"/>
            <a:ext cx="2286000" cy="0"/>
          </a:xfrm>
          <a:prstGeom prst="line">
            <a:avLst/>
          </a:prstGeom>
          <a:noFill/>
          <a:ln w="9525">
            <a:solidFill>
              <a:schemeClr val="tx1"/>
            </a:solidFill>
            <a:prstDash val="sysDot"/>
            <a:round/>
            <a:headEnd/>
            <a:tailEnd/>
          </a:ln>
          <a:effectLst/>
        </p:spPr>
        <p:txBody>
          <a:bodyPr wrap="none" anchor="ctr"/>
          <a:lstStyle/>
          <a:p>
            <a:endParaRPr lang="en-IN"/>
          </a:p>
        </p:txBody>
      </p:sp>
      <p:sp>
        <p:nvSpPr>
          <p:cNvPr id="88098" name="Line 42"/>
          <p:cNvSpPr>
            <a:spLocks noChangeShapeType="1"/>
          </p:cNvSpPr>
          <p:nvPr/>
        </p:nvSpPr>
        <p:spPr bwMode="auto">
          <a:xfrm>
            <a:off x="5297488" y="1362075"/>
            <a:ext cx="0" cy="1143000"/>
          </a:xfrm>
          <a:prstGeom prst="line">
            <a:avLst/>
          </a:prstGeom>
          <a:noFill/>
          <a:ln w="19050">
            <a:solidFill>
              <a:srgbClr val="CC00CC"/>
            </a:solidFill>
            <a:round/>
            <a:headEnd/>
            <a:tailEnd type="triangle" w="med" len="med"/>
          </a:ln>
          <a:effectLst/>
        </p:spPr>
        <p:txBody>
          <a:bodyPr wrap="none" anchor="ctr"/>
          <a:lstStyle/>
          <a:p>
            <a:endParaRPr lang="en-IN"/>
          </a:p>
        </p:txBody>
      </p:sp>
      <p:sp>
        <p:nvSpPr>
          <p:cNvPr id="88099" name="AutoForm 1031"/>
          <p:cNvSpPr>
            <a:spLocks noChangeArrowheads="1"/>
          </p:cNvSpPr>
          <p:nvPr/>
        </p:nvSpPr>
        <p:spPr bwMode="auto">
          <a:xfrm>
            <a:off x="5145088" y="2492375"/>
            <a:ext cx="304800" cy="381000"/>
          </a:xfrm>
          <a:prstGeom prst="upDownArrow">
            <a:avLst>
              <a:gd name="adj1" fmla="val 50000"/>
              <a:gd name="adj2" fmla="val 25000"/>
            </a:avLst>
          </a:prstGeom>
          <a:solidFill>
            <a:srgbClr val="CC0099"/>
          </a:solidFill>
          <a:ln w="9525">
            <a:solidFill>
              <a:schemeClr val="tx1"/>
            </a:solidFill>
            <a:miter lim="800000"/>
            <a:headEnd/>
            <a:tailEnd/>
          </a:ln>
          <a:effectLst/>
        </p:spPr>
        <p:txBody>
          <a:bodyPr wrap="none" anchor="ctr"/>
          <a:lstStyle/>
          <a:p>
            <a:endParaRPr lang="de-DE" altLang="de-DE" sz="2400">
              <a:solidFill>
                <a:srgbClr val="000000"/>
              </a:solidFill>
              <a:latin typeface="Arial" pitchFamily="34" charset="0"/>
            </a:endParaRPr>
          </a:p>
        </p:txBody>
      </p:sp>
      <p:sp>
        <p:nvSpPr>
          <p:cNvPr id="88100" name="Textfeld 28"/>
          <p:cNvSpPr txBox="1">
            <a:spLocks noChangeArrowheads="1"/>
          </p:cNvSpPr>
          <p:nvPr/>
        </p:nvSpPr>
        <p:spPr bwMode="auto">
          <a:xfrm>
            <a:off x="3009900" y="1995488"/>
            <a:ext cx="3773488" cy="336550"/>
          </a:xfrm>
          <a:prstGeom prst="rect">
            <a:avLst/>
          </a:prstGeom>
          <a:solidFill>
            <a:schemeClr val="bg1"/>
          </a:solidFill>
          <a:ln w="9525">
            <a:noFill/>
            <a:miter lim="800000"/>
            <a:headEnd/>
            <a:tailEnd/>
          </a:ln>
        </p:spPr>
        <p:txBody>
          <a:bodyPr>
            <a:spAutoFit/>
          </a:bodyPr>
          <a:lstStyle/>
          <a:p>
            <a:r>
              <a:rPr lang="de-DE" altLang="de-DE" sz="1600" b="1">
                <a:solidFill>
                  <a:srgbClr val="1C07B9"/>
                </a:solidFill>
                <a:latin typeface="Arial" pitchFamily="34" charset="0"/>
              </a:rPr>
              <a:t>Maximum Clot Firmness (MCF) [mm]</a:t>
            </a:r>
          </a:p>
        </p:txBody>
      </p:sp>
      <p:sp>
        <p:nvSpPr>
          <p:cNvPr id="88101" name="Rectangle 45"/>
          <p:cNvSpPr>
            <a:spLocks noChangeArrowheads="1"/>
          </p:cNvSpPr>
          <p:nvPr/>
        </p:nvSpPr>
        <p:spPr bwMode="auto">
          <a:xfrm>
            <a:off x="915988" y="3114675"/>
            <a:ext cx="381000" cy="1066800"/>
          </a:xfrm>
          <a:prstGeom prst="rect">
            <a:avLst/>
          </a:prstGeom>
          <a:solidFill>
            <a:schemeClr val="bg1"/>
          </a:solidFill>
          <a:ln w="9525">
            <a:solidFill>
              <a:schemeClr val="bg1"/>
            </a:solidFill>
            <a:miter lim="800000"/>
            <a:headEnd/>
            <a:tailEnd/>
          </a:ln>
          <a:effectLst/>
        </p:spPr>
        <p:txBody>
          <a:bodyPr wrap="none" anchor="ctr"/>
          <a:lstStyle/>
          <a:p>
            <a:endParaRPr lang="de-DE" altLang="de-DE">
              <a:solidFill>
                <a:srgbClr val="000000"/>
              </a:solidFill>
              <a:latin typeface="Arial" pitchFamily="34" charset="0"/>
            </a:endParaRPr>
          </a:p>
        </p:txBody>
      </p:sp>
      <p:sp>
        <p:nvSpPr>
          <p:cNvPr id="88102" name="Line 47"/>
          <p:cNvSpPr>
            <a:spLocks noChangeShapeType="1"/>
          </p:cNvSpPr>
          <p:nvPr/>
        </p:nvSpPr>
        <p:spPr bwMode="auto">
          <a:xfrm>
            <a:off x="1296988" y="1971675"/>
            <a:ext cx="0" cy="1676400"/>
          </a:xfrm>
          <a:prstGeom prst="line">
            <a:avLst/>
          </a:prstGeom>
          <a:noFill/>
          <a:ln w="38100">
            <a:solidFill>
              <a:schemeClr val="tx1"/>
            </a:solidFill>
            <a:round/>
            <a:headEnd type="triangle" w="med" len="med"/>
            <a:tailEnd type="triangle" w="med" len="med"/>
          </a:ln>
          <a:effectLst/>
        </p:spPr>
        <p:txBody>
          <a:bodyPr wrap="none" anchor="ctr"/>
          <a:lstStyle/>
          <a:p>
            <a:endParaRPr lang="en-IN"/>
          </a:p>
        </p:txBody>
      </p:sp>
      <p:sp>
        <p:nvSpPr>
          <p:cNvPr id="88103" name="Textfeld 18"/>
          <p:cNvSpPr txBox="1">
            <a:spLocks noChangeArrowheads="1"/>
          </p:cNvSpPr>
          <p:nvPr/>
        </p:nvSpPr>
        <p:spPr bwMode="auto">
          <a:xfrm rot="-5400000">
            <a:off x="-181769" y="2796382"/>
            <a:ext cx="2303463" cy="336550"/>
          </a:xfrm>
          <a:prstGeom prst="rect">
            <a:avLst/>
          </a:prstGeom>
          <a:noFill/>
          <a:ln w="9525">
            <a:noFill/>
            <a:miter lim="800000"/>
            <a:headEnd/>
            <a:tailEnd/>
          </a:ln>
        </p:spPr>
        <p:txBody>
          <a:bodyPr>
            <a:spAutoFit/>
          </a:bodyPr>
          <a:lstStyle/>
          <a:p>
            <a:pPr algn="ctr"/>
            <a:r>
              <a:rPr lang="de-DE" altLang="de-DE" sz="1600" b="1">
                <a:solidFill>
                  <a:srgbClr val="000000"/>
                </a:solidFill>
                <a:latin typeface="Arial" pitchFamily="34" charset="0"/>
              </a:rPr>
              <a:t>Clot Firmness  [mm]</a:t>
            </a:r>
          </a:p>
        </p:txBody>
      </p:sp>
      <p:sp>
        <p:nvSpPr>
          <p:cNvPr id="88104" name="AutoForm 1033"/>
          <p:cNvSpPr>
            <a:spLocks noChangeArrowheads="1"/>
          </p:cNvSpPr>
          <p:nvPr/>
        </p:nvSpPr>
        <p:spPr bwMode="auto">
          <a:xfrm>
            <a:off x="1905000" y="2879725"/>
            <a:ext cx="304800" cy="742950"/>
          </a:xfrm>
          <a:prstGeom prst="upDownArrow">
            <a:avLst>
              <a:gd name="adj1" fmla="val 50000"/>
              <a:gd name="adj2" fmla="val 48750"/>
            </a:avLst>
          </a:prstGeom>
          <a:solidFill>
            <a:schemeClr val="bg1"/>
          </a:solidFill>
          <a:ln w="9525">
            <a:solidFill>
              <a:schemeClr val="tx1"/>
            </a:solidFill>
            <a:miter lim="800000"/>
            <a:headEnd/>
            <a:tailEnd/>
          </a:ln>
          <a:effectLst/>
        </p:spPr>
        <p:txBody>
          <a:bodyPr wrap="none" anchor="ctr"/>
          <a:lstStyle/>
          <a:p>
            <a:endParaRPr lang="de-DE" altLang="de-DE" sz="2400">
              <a:solidFill>
                <a:srgbClr val="000000"/>
              </a:solidFill>
              <a:latin typeface="Arial" pitchFamily="34" charset="0"/>
            </a:endParaRPr>
          </a:p>
        </p:txBody>
      </p:sp>
      <p:sp>
        <p:nvSpPr>
          <p:cNvPr id="41" name="TextBox 40"/>
          <p:cNvSpPr txBox="1"/>
          <p:nvPr/>
        </p:nvSpPr>
        <p:spPr>
          <a:xfrm>
            <a:off x="6783388" y="3986529"/>
            <a:ext cx="2208212" cy="193899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400" dirty="0" smtClean="0"/>
              <a:t>SLT gives values but this gives color coded graph for easy interpretation</a:t>
            </a:r>
            <a:endParaRPr lang="en-US" sz="2400"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VALUES</a:t>
            </a:r>
            <a:endParaRPr lang="en-US" dirty="0"/>
          </a:p>
        </p:txBody>
      </p:sp>
      <p:sp>
        <p:nvSpPr>
          <p:cNvPr id="3" name="Content Placeholder 2"/>
          <p:cNvSpPr>
            <a:spLocks noGrp="1"/>
          </p:cNvSpPr>
          <p:nvPr>
            <p:ph idx="1"/>
          </p:nvPr>
        </p:nvSpPr>
        <p:spPr>
          <a:xfrm>
            <a:off x="553850" y="5778501"/>
            <a:ext cx="8036302" cy="800100"/>
          </a:xfrm>
        </p:spPr>
        <p:txBody>
          <a:bodyPr>
            <a:noAutofit/>
          </a:bodyPr>
          <a:lstStyle/>
          <a:p>
            <a:pPr marL="0" indent="0">
              <a:buNone/>
            </a:pPr>
            <a:r>
              <a:rPr lang="de-DE" sz="1200" i="1" dirty="0"/>
              <a:t>Referenz: Lang T, </a:t>
            </a:r>
            <a:r>
              <a:rPr lang="de-DE" sz="1200" i="1" dirty="0" err="1"/>
              <a:t>Bauters</a:t>
            </a:r>
            <a:r>
              <a:rPr lang="de-DE" sz="1200" i="1" dirty="0"/>
              <a:t> A, Braun SL, </a:t>
            </a:r>
            <a:r>
              <a:rPr lang="de-DE" sz="1200" i="1" dirty="0" err="1"/>
              <a:t>Poetzsch</a:t>
            </a:r>
            <a:r>
              <a:rPr lang="de-DE" sz="1200" i="1" dirty="0"/>
              <a:t> B, von Pape K-W, </a:t>
            </a:r>
            <a:r>
              <a:rPr lang="de-DE" sz="1200" i="1" dirty="0" err="1"/>
              <a:t>Kolde</a:t>
            </a:r>
            <a:r>
              <a:rPr lang="de-DE" sz="1200" i="1" dirty="0"/>
              <a:t> H-J, </a:t>
            </a:r>
            <a:r>
              <a:rPr lang="de-DE" sz="1200" i="1" dirty="0" err="1"/>
              <a:t>Lakner</a:t>
            </a:r>
            <a:r>
              <a:rPr lang="de-DE" sz="1200" i="1" dirty="0"/>
              <a:t> M. Multi-</a:t>
            </a:r>
            <a:r>
              <a:rPr lang="de-DE" sz="1200" i="1" dirty="0" err="1"/>
              <a:t>centreinvestigation</a:t>
            </a:r>
            <a:r>
              <a:rPr lang="de-DE" sz="1200" i="1" dirty="0"/>
              <a:t> on </a:t>
            </a:r>
            <a:r>
              <a:rPr lang="de-DE" sz="1200" i="1" dirty="0" err="1"/>
              <a:t>referencerangesfor</a:t>
            </a:r>
            <a:r>
              <a:rPr lang="de-DE" sz="1200" i="1" dirty="0"/>
              <a:t> ROTEM</a:t>
            </a:r>
            <a:r>
              <a:rPr lang="en-US" sz="1200" i="1" baseline="30000" dirty="0"/>
              <a:t>® </a:t>
            </a:r>
            <a:r>
              <a:rPr lang="de-DE" sz="1200" i="1" dirty="0" err="1"/>
              <a:t>thromboelastometry</a:t>
            </a:r>
            <a:r>
              <a:rPr lang="de-DE" sz="1200" i="1" dirty="0"/>
              <a:t> (eingereicht in Blood </a:t>
            </a:r>
            <a:r>
              <a:rPr lang="de-DE" sz="1200" i="1" dirty="0" err="1"/>
              <a:t>Coagulationandfibrinolysis</a:t>
            </a:r>
            <a:r>
              <a:rPr lang="de-DE" sz="1200" i="1" dirty="0"/>
              <a:t>)</a:t>
            </a:r>
          </a:p>
        </p:txBody>
      </p:sp>
      <p:pic>
        <p:nvPicPr>
          <p:cNvPr id="4" name="Picture 130"/>
          <p:cNvPicPr>
            <a:picLocks noChangeAspect="1" noChangeArrowheads="1"/>
          </p:cNvPicPr>
          <p:nvPr/>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rcRect/>
          <a:stretch>
            <a:fillRect/>
          </a:stretch>
        </p:blipFill>
        <p:spPr bwMode="auto">
          <a:xfrm>
            <a:off x="553849" y="1701801"/>
            <a:ext cx="7993610" cy="382746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spTree>
    <p:extLst>
      <p:ext uri="{BB962C8B-B14F-4D97-AF65-F5344CB8AC3E}">
        <p14:creationId xmlns:mc="http://schemas.openxmlformats.org/markup-compatibility/2006" xmlns:mv="urn:schemas-microsoft-com:mac:vml" xmlns:p14="http://schemas.microsoft.com/office/powerpoint/2010/main" xmlns="" val="21567277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TEMOGRAM 2 - NORMAL PATIENT</a:t>
            </a:r>
            <a:endParaRPr lang="en-US" dirty="0"/>
          </a:p>
        </p:txBody>
      </p:sp>
      <p:graphicFrame>
        <p:nvGraphicFramePr>
          <p:cNvPr id="5" name="Object 6"/>
          <p:cNvGraphicFramePr>
            <a:graphicFrameLocks noGrp="1" noChangeAspect="1"/>
          </p:cNvGraphicFramePr>
          <p:nvPr>
            <p:ph idx="1"/>
            <p:extLst>
              <p:ext uri="{D42A27DB-BD31-4B8C-83A1-F6EECF244321}">
                <p14:modId xmlns:mc="http://schemas.openxmlformats.org/markup-compatibility/2006" xmlns:mv="urn:schemas-microsoft-com:mac:vml" xmlns:p14="http://schemas.microsoft.com/office/powerpoint/2010/main" xmlns="" val="32549999"/>
              </p:ext>
            </p:extLst>
          </p:nvPr>
        </p:nvGraphicFramePr>
        <p:xfrm>
          <a:off x="1476375" y="1892300"/>
          <a:ext cx="6078538" cy="4408487"/>
        </p:xfrm>
        <a:graphic>
          <a:graphicData uri="http://schemas.openxmlformats.org/presentationml/2006/ole">
            <p:oleObj spid="_x0000_s1026" name="Photo Editor-Foto" r:id="rId3" imgW="9535856" imgH="6916115" progId="">
              <p:embed/>
            </p:oleObj>
          </a:graphicData>
        </a:graphic>
      </p:graphicFrame>
    </p:spTree>
    <p:extLst>
      <p:ext uri="{BB962C8B-B14F-4D97-AF65-F5344CB8AC3E}">
        <p14:creationId xmlns:mc="http://schemas.openxmlformats.org/markup-compatibility/2006" xmlns:mv="urn:schemas-microsoft-com:mac:vml" xmlns:p14="http://schemas.microsoft.com/office/powerpoint/2010/main" xmlns="" val="7805334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p:cNvPicPr>
            <a:picLocks noChangeAspect="1" noChangeArrowheads="1"/>
          </p:cNvPicPr>
          <p:nvPr/>
        </p:nvPicPr>
        <p:blipFill>
          <a:blip r:embed="rId2"/>
          <a:srcRect/>
          <a:stretch>
            <a:fillRect/>
          </a:stretch>
        </p:blipFill>
        <p:spPr bwMode="auto">
          <a:xfrm>
            <a:off x="0" y="-26988"/>
            <a:ext cx="9144000" cy="2068513"/>
          </a:xfrm>
          <a:prstGeom prst="rect">
            <a:avLst/>
          </a:prstGeom>
          <a:noFill/>
          <a:ln w="9525">
            <a:noFill/>
            <a:miter lim="800000"/>
            <a:headEnd/>
            <a:tailEnd/>
          </a:ln>
        </p:spPr>
      </p:pic>
      <p:pic>
        <p:nvPicPr>
          <p:cNvPr id="73731" name="Picture 3"/>
          <p:cNvPicPr>
            <a:picLocks noChangeAspect="1" noChangeArrowheads="1"/>
          </p:cNvPicPr>
          <p:nvPr/>
        </p:nvPicPr>
        <p:blipFill>
          <a:blip r:embed="rId3"/>
          <a:srcRect/>
          <a:stretch>
            <a:fillRect/>
          </a:stretch>
        </p:blipFill>
        <p:spPr bwMode="auto">
          <a:xfrm>
            <a:off x="385763" y="908050"/>
            <a:ext cx="4800600" cy="228600"/>
          </a:xfrm>
          <a:prstGeom prst="rect">
            <a:avLst/>
          </a:prstGeom>
          <a:noFill/>
          <a:ln w="9525">
            <a:noFill/>
            <a:miter lim="800000"/>
            <a:headEnd/>
            <a:tailEnd/>
          </a:ln>
        </p:spPr>
      </p:pic>
      <p:pic>
        <p:nvPicPr>
          <p:cNvPr id="73732" name="Picture 2"/>
          <p:cNvPicPr>
            <a:picLocks noChangeAspect="1" noChangeArrowheads="1"/>
          </p:cNvPicPr>
          <p:nvPr/>
        </p:nvPicPr>
        <p:blipFill>
          <a:blip r:embed="rId4"/>
          <a:srcRect/>
          <a:stretch>
            <a:fillRect/>
          </a:stretch>
        </p:blipFill>
        <p:spPr bwMode="auto">
          <a:xfrm>
            <a:off x="288925" y="2209800"/>
            <a:ext cx="7105650" cy="4314825"/>
          </a:xfrm>
          <a:prstGeom prst="rect">
            <a:avLst/>
          </a:prstGeom>
          <a:noFill/>
          <a:ln w="9525">
            <a:noFill/>
            <a:miter lim="800000"/>
            <a:headEnd/>
            <a:tailEnd/>
          </a:ln>
        </p:spPr>
      </p:pic>
      <p:sp>
        <p:nvSpPr>
          <p:cNvPr id="7" name="Rechteck 6"/>
          <p:cNvSpPr/>
          <p:nvPr/>
        </p:nvSpPr>
        <p:spPr>
          <a:xfrm>
            <a:off x="374650" y="3554413"/>
            <a:ext cx="6861175" cy="431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a:p>
        </p:txBody>
      </p:sp>
      <p:sp>
        <p:nvSpPr>
          <p:cNvPr id="8" name="Rechteck 7"/>
          <p:cNvSpPr/>
          <p:nvPr/>
        </p:nvSpPr>
        <p:spPr>
          <a:xfrm>
            <a:off x="374650" y="4565650"/>
            <a:ext cx="6861175" cy="7207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a:p>
        </p:txBody>
      </p:sp>
      <p:sp>
        <p:nvSpPr>
          <p:cNvPr id="73735" name="Textfeld 1"/>
          <p:cNvSpPr txBox="1">
            <a:spLocks noChangeArrowheads="1"/>
          </p:cNvSpPr>
          <p:nvPr/>
        </p:nvSpPr>
        <p:spPr bwMode="auto">
          <a:xfrm>
            <a:off x="8027988" y="4159250"/>
            <a:ext cx="936625" cy="522288"/>
          </a:xfrm>
          <a:prstGeom prst="rect">
            <a:avLst/>
          </a:prstGeom>
          <a:noFill/>
          <a:ln w="9525">
            <a:noFill/>
            <a:miter lim="800000"/>
            <a:headEnd/>
            <a:tailEnd/>
          </a:ln>
        </p:spPr>
        <p:txBody>
          <a:bodyPr>
            <a:spAutoFit/>
          </a:bodyPr>
          <a:lstStyle/>
          <a:p>
            <a:r>
              <a:rPr lang="de-DE" altLang="de-DE" sz="2800" b="1">
                <a:solidFill>
                  <a:srgbClr val="FF0000"/>
                </a:solidFill>
              </a:rPr>
              <a:t>66%</a:t>
            </a:r>
          </a:p>
        </p:txBody>
      </p:sp>
      <p:cxnSp>
        <p:nvCxnSpPr>
          <p:cNvPr id="73736" name="Gerade Verbindung 3"/>
          <p:cNvCxnSpPr>
            <a:cxnSpLocks noChangeShapeType="1"/>
            <a:endCxn id="73735" idx="1"/>
          </p:cNvCxnSpPr>
          <p:nvPr/>
        </p:nvCxnSpPr>
        <p:spPr bwMode="auto">
          <a:xfrm>
            <a:off x="7235825" y="3770313"/>
            <a:ext cx="792163" cy="650875"/>
          </a:xfrm>
          <a:prstGeom prst="line">
            <a:avLst/>
          </a:prstGeom>
          <a:noFill/>
          <a:ln w="19050" algn="ctr">
            <a:solidFill>
              <a:srgbClr val="FF0000"/>
            </a:solidFill>
            <a:prstDash val="dash"/>
            <a:round/>
            <a:headEnd/>
            <a:tailEnd/>
          </a:ln>
          <a:effectLst/>
        </p:spPr>
      </p:cxnSp>
      <p:cxnSp>
        <p:nvCxnSpPr>
          <p:cNvPr id="73737" name="Gerade Verbindung 5"/>
          <p:cNvCxnSpPr>
            <a:cxnSpLocks noChangeShapeType="1"/>
            <a:stCxn id="8" idx="3"/>
            <a:endCxn id="73735" idx="1"/>
          </p:cNvCxnSpPr>
          <p:nvPr/>
        </p:nvCxnSpPr>
        <p:spPr bwMode="auto">
          <a:xfrm flipV="1">
            <a:off x="7235825" y="4421188"/>
            <a:ext cx="792163" cy="504825"/>
          </a:xfrm>
          <a:prstGeom prst="line">
            <a:avLst/>
          </a:prstGeom>
          <a:noFill/>
          <a:ln w="19050" algn="ctr">
            <a:solidFill>
              <a:srgbClr val="FF0000"/>
            </a:solidFill>
            <a:prstDash val="dash"/>
            <a:round/>
            <a:headEnd/>
            <a:tailEnd/>
          </a:ln>
          <a:effectLst/>
        </p:spPr>
      </p:cxn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6"/>
          <p:cNvSpPr txBox="1">
            <a:spLocks noChangeArrowheads="1"/>
          </p:cNvSpPr>
          <p:nvPr/>
        </p:nvSpPr>
        <p:spPr bwMode="auto">
          <a:xfrm>
            <a:off x="390236" y="1420813"/>
            <a:ext cx="1924628" cy="904863"/>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sz="2100">
                <a:solidFill>
                  <a:schemeClr val="tx1"/>
                </a:solidFill>
                <a:latin typeface="Arial" charset="0"/>
              </a:defRPr>
            </a:lvl1pPr>
            <a:lvl2pPr marL="742950" indent="-285750" eaLnBrk="0" hangingPunct="0">
              <a:defRPr sz="2100">
                <a:solidFill>
                  <a:schemeClr val="tx1"/>
                </a:solidFill>
                <a:latin typeface="Arial" charset="0"/>
              </a:defRPr>
            </a:lvl2pPr>
            <a:lvl3pPr marL="1143000" indent="-228600" eaLnBrk="0" hangingPunct="0">
              <a:defRPr sz="2100">
                <a:solidFill>
                  <a:schemeClr val="tx1"/>
                </a:solidFill>
                <a:latin typeface="Arial" charset="0"/>
              </a:defRPr>
            </a:lvl3pPr>
            <a:lvl4pPr marL="1600200" indent="-228600" eaLnBrk="0" hangingPunct="0">
              <a:defRPr sz="2100">
                <a:solidFill>
                  <a:schemeClr val="tx1"/>
                </a:solidFill>
                <a:latin typeface="Arial" charset="0"/>
              </a:defRPr>
            </a:lvl4pPr>
            <a:lvl5pPr marL="2057400" indent="-228600" eaLnBrk="0" hangingPunct="0">
              <a:defRPr sz="2100">
                <a:solidFill>
                  <a:schemeClr val="tx1"/>
                </a:solidFill>
                <a:latin typeface="Arial" charset="0"/>
              </a:defRPr>
            </a:lvl5pPr>
            <a:lvl6pPr marL="2514600" indent="-228600" eaLnBrk="0" fontAlgn="base" hangingPunct="0">
              <a:spcBef>
                <a:spcPct val="0"/>
              </a:spcBef>
              <a:spcAft>
                <a:spcPct val="0"/>
              </a:spcAft>
              <a:defRPr sz="2100">
                <a:solidFill>
                  <a:schemeClr val="tx1"/>
                </a:solidFill>
                <a:latin typeface="Arial" charset="0"/>
              </a:defRPr>
            </a:lvl6pPr>
            <a:lvl7pPr marL="2971800" indent="-228600" eaLnBrk="0" fontAlgn="base" hangingPunct="0">
              <a:spcBef>
                <a:spcPct val="0"/>
              </a:spcBef>
              <a:spcAft>
                <a:spcPct val="0"/>
              </a:spcAft>
              <a:defRPr sz="2100">
                <a:solidFill>
                  <a:schemeClr val="tx1"/>
                </a:solidFill>
                <a:latin typeface="Arial" charset="0"/>
              </a:defRPr>
            </a:lvl7pPr>
            <a:lvl8pPr marL="3429000" indent="-228600" eaLnBrk="0" fontAlgn="base" hangingPunct="0">
              <a:spcBef>
                <a:spcPct val="0"/>
              </a:spcBef>
              <a:spcAft>
                <a:spcPct val="0"/>
              </a:spcAft>
              <a:defRPr sz="2100">
                <a:solidFill>
                  <a:schemeClr val="tx1"/>
                </a:solidFill>
                <a:latin typeface="Arial" charset="0"/>
              </a:defRPr>
            </a:lvl8pPr>
            <a:lvl9pPr marL="3886200" indent="-228600" eaLnBrk="0" fontAlgn="base" hangingPunct="0">
              <a:spcBef>
                <a:spcPct val="0"/>
              </a:spcBef>
              <a:spcAft>
                <a:spcPct val="0"/>
              </a:spcAft>
              <a:defRPr sz="2100">
                <a:solidFill>
                  <a:schemeClr val="tx1"/>
                </a:solidFill>
                <a:latin typeface="Arial" charset="0"/>
              </a:defRPr>
            </a:lvl9pPr>
          </a:lstStyle>
          <a:p>
            <a:pPr eaLnBrk="1" hangingPunct="1"/>
            <a:r>
              <a:rPr lang="fr-FR" sz="1600" b="1" u="sng" dirty="0">
                <a:solidFill>
                  <a:srgbClr val="FF0000"/>
                </a:solidFill>
                <a:latin typeface="Arial"/>
                <a:cs typeface="Arial"/>
              </a:rPr>
              <a:t>EXTEM</a:t>
            </a:r>
            <a:r>
              <a:rPr lang="fr-FR" sz="1600" b="1" dirty="0">
                <a:latin typeface="Arial"/>
                <a:cs typeface="Arial"/>
              </a:rPr>
              <a:t>&amp;</a:t>
            </a:r>
            <a:r>
              <a:rPr lang="fr-FR" sz="1600" b="1" u="sng" dirty="0">
                <a:solidFill>
                  <a:srgbClr val="0066FF"/>
                </a:solidFill>
                <a:latin typeface="Arial"/>
                <a:cs typeface="Arial"/>
              </a:rPr>
              <a:t>INTEM</a:t>
            </a:r>
            <a:r>
              <a:rPr lang="fr-FR" sz="1600" b="1" dirty="0">
                <a:latin typeface="Arial"/>
                <a:cs typeface="Arial"/>
              </a:rPr>
              <a:t> : </a:t>
            </a:r>
          </a:p>
          <a:p>
            <a:pPr eaLnBrk="1" hangingPunct="1">
              <a:spcBef>
                <a:spcPct val="30000"/>
              </a:spcBef>
              <a:buFontTx/>
              <a:buChar char="•"/>
            </a:pPr>
            <a:r>
              <a:rPr lang="fr-FR" sz="1600" b="1" dirty="0">
                <a:latin typeface="Arial"/>
                <a:cs typeface="Arial"/>
              </a:rPr>
              <a:t> Normal CT</a:t>
            </a:r>
          </a:p>
          <a:p>
            <a:pPr eaLnBrk="1" hangingPunct="1">
              <a:buFontTx/>
              <a:buChar char="•"/>
            </a:pPr>
            <a:r>
              <a:rPr lang="fr-FR" sz="1600" b="1" dirty="0" err="1">
                <a:latin typeface="Arial"/>
                <a:cs typeface="Arial"/>
              </a:rPr>
              <a:t>Low</a:t>
            </a:r>
            <a:r>
              <a:rPr lang="fr-FR" sz="1600" b="1" dirty="0">
                <a:latin typeface="Arial"/>
                <a:cs typeface="Arial"/>
              </a:rPr>
              <a:t> amplitude</a:t>
            </a:r>
            <a:endParaRPr lang="de-CH" sz="1600" b="1" dirty="0">
              <a:latin typeface="Arial"/>
              <a:cs typeface="Arial"/>
            </a:endParaRPr>
          </a:p>
        </p:txBody>
      </p:sp>
      <p:sp>
        <p:nvSpPr>
          <p:cNvPr id="7" name="Rectangle 7"/>
          <p:cNvSpPr>
            <a:spLocks noChangeArrowheads="1"/>
          </p:cNvSpPr>
          <p:nvPr/>
        </p:nvSpPr>
        <p:spPr bwMode="auto">
          <a:xfrm>
            <a:off x="390236" y="3235325"/>
            <a:ext cx="2700338" cy="1778000"/>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
                <a:effectLst>
                  <a:outerShdw dist="35921" dir="2700000" algn="ctr" rotWithShape="0">
                    <a:schemeClr val="bg2"/>
                  </a:outerShdw>
                </a:effectLst>
              </a14:hiddenEffects>
            </a:ext>
          </a:extLst>
        </p:spPr>
        <p:txBody>
          <a:bodyPr>
            <a:spAutoFit/>
          </a:bodyPr>
          <a:lstStyle/>
          <a:p>
            <a:r>
              <a:rPr lang="fr-FR" sz="1600" b="1" u="sng" dirty="0">
                <a:solidFill>
                  <a:srgbClr val="CC3300"/>
                </a:solidFill>
                <a:latin typeface="Arial"/>
                <a:cs typeface="Arial"/>
              </a:rPr>
              <a:t>FIBTEM</a:t>
            </a:r>
            <a:r>
              <a:rPr lang="fr-FR" sz="1600" b="1" dirty="0">
                <a:latin typeface="Arial"/>
                <a:cs typeface="Arial"/>
              </a:rPr>
              <a:t>: </a:t>
            </a:r>
          </a:p>
          <a:p>
            <a:pPr>
              <a:spcBef>
                <a:spcPct val="30000"/>
              </a:spcBef>
              <a:buFontTx/>
              <a:buChar char="•"/>
            </a:pPr>
            <a:r>
              <a:rPr lang="fr-FR" sz="1600" b="1" dirty="0">
                <a:latin typeface="Arial"/>
                <a:cs typeface="Arial"/>
              </a:rPr>
              <a:t> Normal amplitude</a:t>
            </a:r>
          </a:p>
          <a:p>
            <a:pPr>
              <a:spcBef>
                <a:spcPct val="60000"/>
              </a:spcBef>
            </a:pPr>
            <a:r>
              <a:rPr lang="fr-FR" sz="1600" b="1" dirty="0">
                <a:latin typeface="Arial"/>
                <a:cs typeface="Arial"/>
              </a:rPr>
              <a:t>=&gt;</a:t>
            </a:r>
            <a:r>
              <a:rPr lang="fr-FR" sz="1600" b="1" dirty="0" err="1">
                <a:latin typeface="Arial"/>
                <a:cs typeface="Arial"/>
              </a:rPr>
              <a:t>fibrinogensufficient</a:t>
            </a:r>
            <a:endParaRPr lang="fr-FR" sz="1600" b="1" dirty="0">
              <a:latin typeface="Arial"/>
              <a:cs typeface="Arial"/>
            </a:endParaRPr>
          </a:p>
          <a:p>
            <a:endParaRPr lang="fr-FR" sz="1600" dirty="0">
              <a:latin typeface="Arial"/>
              <a:cs typeface="Arial"/>
            </a:endParaRPr>
          </a:p>
          <a:p>
            <a:endParaRPr lang="fr-FR" sz="1600" dirty="0">
              <a:latin typeface="Arial"/>
              <a:cs typeface="Arial"/>
            </a:endParaRPr>
          </a:p>
          <a:p>
            <a:endParaRPr lang="fr-FR" sz="1600" dirty="0">
              <a:latin typeface="Arial"/>
              <a:cs typeface="Arial"/>
            </a:endParaRPr>
          </a:p>
        </p:txBody>
      </p:sp>
      <p:sp>
        <p:nvSpPr>
          <p:cNvPr id="8" name="Rectangle 8"/>
          <p:cNvSpPr>
            <a:spLocks noChangeArrowheads="1"/>
          </p:cNvSpPr>
          <p:nvPr/>
        </p:nvSpPr>
        <p:spPr bwMode="auto">
          <a:xfrm>
            <a:off x="5867400" y="5272088"/>
            <a:ext cx="2627313" cy="727075"/>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
                <a:effectLst>
                  <a:outerShdw dist="35921" dir="2700000" algn="ctr" rotWithShape="0">
                    <a:schemeClr val="bg2"/>
                  </a:outerShdw>
                </a:effectLst>
              </a14:hiddenEffects>
            </a:ext>
          </a:extLst>
        </p:spPr>
        <p:txBody>
          <a:bodyPr>
            <a:spAutoFit/>
          </a:bodyPr>
          <a:lstStyle/>
          <a:p>
            <a:r>
              <a:rPr lang="fr-FR" sz="1600" b="1" u="sng" dirty="0">
                <a:solidFill>
                  <a:srgbClr val="CC00FF"/>
                </a:solidFill>
                <a:latin typeface="Arial"/>
                <a:cs typeface="Arial"/>
              </a:rPr>
              <a:t>APTEM</a:t>
            </a:r>
            <a:r>
              <a:rPr lang="fr-FR" sz="1600" b="1" dirty="0">
                <a:latin typeface="Arial"/>
                <a:ea typeface="Andale Sans WT SC for Pentapha" pitchFamily="34" charset="-128"/>
                <a:cs typeface="Arial"/>
              </a:rPr>
              <a:t>≈ </a:t>
            </a:r>
            <a:r>
              <a:rPr lang="fr-FR" sz="1600" b="1" dirty="0">
                <a:solidFill>
                  <a:srgbClr val="FF0000"/>
                </a:solidFill>
                <a:latin typeface="Arial"/>
                <a:cs typeface="Arial"/>
              </a:rPr>
              <a:t>EXTEM</a:t>
            </a:r>
            <a:endParaRPr lang="fr-FR" sz="1600" b="1" dirty="0">
              <a:latin typeface="Arial"/>
              <a:cs typeface="Arial"/>
            </a:endParaRPr>
          </a:p>
          <a:p>
            <a:pPr>
              <a:spcBef>
                <a:spcPct val="60000"/>
              </a:spcBef>
            </a:pPr>
            <a:r>
              <a:rPr lang="fr-FR" sz="1600" b="1" dirty="0">
                <a:latin typeface="Arial"/>
                <a:cs typeface="Arial"/>
              </a:rPr>
              <a:t>=&gt; No hyperfibrinolysis</a:t>
            </a:r>
            <a:endParaRPr lang="de-CH" sz="1600" b="1" dirty="0">
              <a:latin typeface="Arial"/>
              <a:cs typeface="Arial"/>
            </a:endParaRPr>
          </a:p>
        </p:txBody>
      </p:sp>
      <p:sp>
        <p:nvSpPr>
          <p:cNvPr id="9" name="Text Box 12"/>
          <p:cNvSpPr txBox="1">
            <a:spLocks noChangeArrowheads="1"/>
          </p:cNvSpPr>
          <p:nvPr/>
        </p:nvSpPr>
        <p:spPr bwMode="auto">
          <a:xfrm>
            <a:off x="390236" y="5272088"/>
            <a:ext cx="4429125" cy="861774"/>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sz="2100">
                <a:solidFill>
                  <a:schemeClr val="tx1"/>
                </a:solidFill>
                <a:latin typeface="Arial" charset="0"/>
              </a:defRPr>
            </a:lvl1pPr>
            <a:lvl2pPr marL="742950" indent="-285750" eaLnBrk="0" hangingPunct="0">
              <a:defRPr sz="2100">
                <a:solidFill>
                  <a:schemeClr val="tx1"/>
                </a:solidFill>
                <a:latin typeface="Arial" charset="0"/>
              </a:defRPr>
            </a:lvl2pPr>
            <a:lvl3pPr marL="1143000" indent="-228600" eaLnBrk="0" hangingPunct="0">
              <a:defRPr sz="2100">
                <a:solidFill>
                  <a:schemeClr val="tx1"/>
                </a:solidFill>
                <a:latin typeface="Arial" charset="0"/>
              </a:defRPr>
            </a:lvl3pPr>
            <a:lvl4pPr marL="1600200" indent="-228600" eaLnBrk="0" hangingPunct="0">
              <a:defRPr sz="2100">
                <a:solidFill>
                  <a:schemeClr val="tx1"/>
                </a:solidFill>
                <a:latin typeface="Arial" charset="0"/>
              </a:defRPr>
            </a:lvl4pPr>
            <a:lvl5pPr marL="2057400" indent="-228600" eaLnBrk="0" hangingPunct="0">
              <a:defRPr sz="2100">
                <a:solidFill>
                  <a:schemeClr val="tx1"/>
                </a:solidFill>
                <a:latin typeface="Arial" charset="0"/>
              </a:defRPr>
            </a:lvl5pPr>
            <a:lvl6pPr marL="2514600" indent="-228600" eaLnBrk="0" fontAlgn="base" hangingPunct="0">
              <a:spcBef>
                <a:spcPct val="0"/>
              </a:spcBef>
              <a:spcAft>
                <a:spcPct val="0"/>
              </a:spcAft>
              <a:defRPr sz="2100">
                <a:solidFill>
                  <a:schemeClr val="tx1"/>
                </a:solidFill>
                <a:latin typeface="Arial" charset="0"/>
              </a:defRPr>
            </a:lvl6pPr>
            <a:lvl7pPr marL="2971800" indent="-228600" eaLnBrk="0" fontAlgn="base" hangingPunct="0">
              <a:spcBef>
                <a:spcPct val="0"/>
              </a:spcBef>
              <a:spcAft>
                <a:spcPct val="0"/>
              </a:spcAft>
              <a:defRPr sz="2100">
                <a:solidFill>
                  <a:schemeClr val="tx1"/>
                </a:solidFill>
                <a:latin typeface="Arial" charset="0"/>
              </a:defRPr>
            </a:lvl7pPr>
            <a:lvl8pPr marL="3429000" indent="-228600" eaLnBrk="0" fontAlgn="base" hangingPunct="0">
              <a:spcBef>
                <a:spcPct val="0"/>
              </a:spcBef>
              <a:spcAft>
                <a:spcPct val="0"/>
              </a:spcAft>
              <a:defRPr sz="2100">
                <a:solidFill>
                  <a:schemeClr val="tx1"/>
                </a:solidFill>
                <a:latin typeface="Arial" charset="0"/>
              </a:defRPr>
            </a:lvl8pPr>
            <a:lvl9pPr marL="3886200" indent="-228600" eaLnBrk="0" fontAlgn="base" hangingPunct="0">
              <a:spcBef>
                <a:spcPct val="0"/>
              </a:spcBef>
              <a:spcAft>
                <a:spcPct val="0"/>
              </a:spcAft>
              <a:defRPr sz="2100">
                <a:solidFill>
                  <a:schemeClr val="tx1"/>
                </a:solidFill>
                <a:latin typeface="Arial" charset="0"/>
              </a:defRPr>
            </a:lvl9pPr>
          </a:lstStyle>
          <a:p>
            <a:pPr eaLnBrk="1" hangingPunct="1"/>
            <a:r>
              <a:rPr lang="fr-FR" sz="1600" b="1" dirty="0" err="1" smtClean="0">
                <a:latin typeface="Arial"/>
                <a:cs typeface="Arial"/>
              </a:rPr>
              <a:t>Low</a:t>
            </a:r>
            <a:r>
              <a:rPr lang="fr-FR" sz="1600" b="1" dirty="0">
                <a:latin typeface="Arial"/>
                <a:cs typeface="Arial"/>
              </a:rPr>
              <a:t>amplitude in </a:t>
            </a:r>
            <a:r>
              <a:rPr lang="fr-FR" sz="1600" b="1" dirty="0">
                <a:solidFill>
                  <a:srgbClr val="FF0000"/>
                </a:solidFill>
                <a:latin typeface="Arial"/>
                <a:cs typeface="Arial"/>
              </a:rPr>
              <a:t>EXTEM</a:t>
            </a:r>
            <a:r>
              <a:rPr lang="fr-FR" sz="1600" b="1" dirty="0">
                <a:latin typeface="Arial"/>
                <a:cs typeface="Arial"/>
              </a:rPr>
              <a:t>&amp;</a:t>
            </a:r>
            <a:r>
              <a:rPr lang="fr-FR" sz="1600" b="1" dirty="0">
                <a:solidFill>
                  <a:srgbClr val="0000FF"/>
                </a:solidFill>
                <a:latin typeface="Arial"/>
                <a:cs typeface="Arial"/>
              </a:rPr>
              <a:t>INTEM</a:t>
            </a:r>
            <a:r>
              <a:rPr lang="fr-FR" sz="1600" b="1" dirty="0">
                <a:latin typeface="Arial"/>
                <a:cs typeface="Arial"/>
              </a:rPr>
              <a:t> due to</a:t>
            </a:r>
          </a:p>
          <a:p>
            <a:pPr eaLnBrk="1" hangingPunct="1"/>
            <a:r>
              <a:rPr lang="fr-FR" sz="1600" b="1" dirty="0" err="1">
                <a:latin typeface="Arial"/>
                <a:cs typeface="Arial"/>
              </a:rPr>
              <a:t>lowplatelet</a:t>
            </a:r>
            <a:r>
              <a:rPr lang="fr-FR" sz="1600" b="1" dirty="0">
                <a:latin typeface="Arial"/>
                <a:cs typeface="Arial"/>
              </a:rPr>
              <a:t> count or </a:t>
            </a:r>
            <a:r>
              <a:rPr lang="fr-FR" sz="1600" b="1" dirty="0" err="1" smtClean="0">
                <a:latin typeface="Arial"/>
                <a:cs typeface="Arial"/>
              </a:rPr>
              <a:t>plateletmalfunction</a:t>
            </a:r>
            <a:endParaRPr lang="fr-FR" sz="1600" b="1" dirty="0">
              <a:latin typeface="Arial"/>
              <a:cs typeface="Arial"/>
            </a:endParaRPr>
          </a:p>
          <a:p>
            <a:pPr eaLnBrk="1" hangingPunct="1"/>
            <a:endParaRPr lang="de-CH" sz="1800" b="1" dirty="0">
              <a:latin typeface="Arial"/>
              <a:cs typeface="Arial"/>
            </a:endParaRPr>
          </a:p>
        </p:txBody>
      </p:sp>
      <p:sp>
        <p:nvSpPr>
          <p:cNvPr id="10" name="AutoShape 13"/>
          <p:cNvSpPr>
            <a:spLocks noChangeArrowheads="1"/>
          </p:cNvSpPr>
          <p:nvPr/>
        </p:nvSpPr>
        <p:spPr bwMode="auto">
          <a:xfrm>
            <a:off x="1133475" y="4508500"/>
            <a:ext cx="485775" cy="468313"/>
          </a:xfrm>
          <a:prstGeom prst="downArrow">
            <a:avLst>
              <a:gd name="adj1" fmla="val 50000"/>
              <a:gd name="adj2" fmla="val 25000"/>
            </a:avLst>
          </a:prstGeom>
          <a:solidFill>
            <a:schemeClr val="accent1"/>
          </a:solidFill>
          <a:ln w="9525">
            <a:solidFill>
              <a:schemeClr val="tx1"/>
            </a:solidFill>
            <a:miter lim="800000"/>
            <a:headEnd/>
            <a:tailEnd/>
          </a:ln>
          <a:effectLst/>
          <a:extLst>
            <a:ext uri="{AF507438-7753-43e0-B8FC-AC1667EBCBE1}">
              <a14:hiddenEffects xmlns:mc="http://schemas.openxmlformats.org/markup-compatibility/2006" xmlns:mv="urn:schemas-microsoft-com:mac:vml" xmlns:a14="http://schemas.microsoft.com/office/drawing/2010/main" xmlns="">
                <a:effectLst>
                  <a:outerShdw dist="35921" dir="2700000" algn="ctr" rotWithShape="0">
                    <a:schemeClr val="bg2"/>
                  </a:outerShdw>
                </a:effectLst>
              </a14:hiddenEffects>
            </a:ext>
          </a:extLst>
        </p:spPr>
        <p:txBody>
          <a:bodyPr wrap="none" anchor="ctr"/>
          <a:lstStyle/>
          <a:p>
            <a:endParaRPr lang="de-DE"/>
          </a:p>
        </p:txBody>
      </p:sp>
      <p:sp>
        <p:nvSpPr>
          <p:cNvPr id="11" name="Text Box 14"/>
          <p:cNvSpPr txBox="1">
            <a:spLocks noChangeArrowheads="1"/>
          </p:cNvSpPr>
          <p:nvPr/>
        </p:nvSpPr>
        <p:spPr bwMode="auto">
          <a:xfrm>
            <a:off x="755650" y="2492375"/>
            <a:ext cx="596900" cy="641350"/>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sz="2100">
                <a:solidFill>
                  <a:schemeClr val="tx1"/>
                </a:solidFill>
                <a:latin typeface="Arial" charset="0"/>
              </a:defRPr>
            </a:lvl1pPr>
            <a:lvl2pPr marL="742950" indent="-285750" eaLnBrk="0" hangingPunct="0">
              <a:defRPr sz="2100">
                <a:solidFill>
                  <a:schemeClr val="tx1"/>
                </a:solidFill>
                <a:latin typeface="Arial" charset="0"/>
              </a:defRPr>
            </a:lvl2pPr>
            <a:lvl3pPr marL="1143000" indent="-228600" eaLnBrk="0" hangingPunct="0">
              <a:defRPr sz="2100">
                <a:solidFill>
                  <a:schemeClr val="tx1"/>
                </a:solidFill>
                <a:latin typeface="Arial" charset="0"/>
              </a:defRPr>
            </a:lvl3pPr>
            <a:lvl4pPr marL="1600200" indent="-228600" eaLnBrk="0" hangingPunct="0">
              <a:defRPr sz="2100">
                <a:solidFill>
                  <a:schemeClr val="tx1"/>
                </a:solidFill>
                <a:latin typeface="Arial" charset="0"/>
              </a:defRPr>
            </a:lvl4pPr>
            <a:lvl5pPr marL="2057400" indent="-228600" eaLnBrk="0" hangingPunct="0">
              <a:defRPr sz="2100">
                <a:solidFill>
                  <a:schemeClr val="tx1"/>
                </a:solidFill>
                <a:latin typeface="Arial" charset="0"/>
              </a:defRPr>
            </a:lvl5pPr>
            <a:lvl6pPr marL="2514600" indent="-228600" eaLnBrk="0" fontAlgn="base" hangingPunct="0">
              <a:spcBef>
                <a:spcPct val="0"/>
              </a:spcBef>
              <a:spcAft>
                <a:spcPct val="0"/>
              </a:spcAft>
              <a:defRPr sz="2100">
                <a:solidFill>
                  <a:schemeClr val="tx1"/>
                </a:solidFill>
                <a:latin typeface="Arial" charset="0"/>
              </a:defRPr>
            </a:lvl6pPr>
            <a:lvl7pPr marL="2971800" indent="-228600" eaLnBrk="0" fontAlgn="base" hangingPunct="0">
              <a:spcBef>
                <a:spcPct val="0"/>
              </a:spcBef>
              <a:spcAft>
                <a:spcPct val="0"/>
              </a:spcAft>
              <a:defRPr sz="2100">
                <a:solidFill>
                  <a:schemeClr val="tx1"/>
                </a:solidFill>
                <a:latin typeface="Arial" charset="0"/>
              </a:defRPr>
            </a:lvl7pPr>
            <a:lvl8pPr marL="3429000" indent="-228600" eaLnBrk="0" fontAlgn="base" hangingPunct="0">
              <a:spcBef>
                <a:spcPct val="0"/>
              </a:spcBef>
              <a:spcAft>
                <a:spcPct val="0"/>
              </a:spcAft>
              <a:defRPr sz="2100">
                <a:solidFill>
                  <a:schemeClr val="tx1"/>
                </a:solidFill>
                <a:latin typeface="Arial" charset="0"/>
              </a:defRPr>
            </a:lvl8pPr>
            <a:lvl9pPr marL="3886200" indent="-228600" eaLnBrk="0" fontAlgn="base" hangingPunct="0">
              <a:spcBef>
                <a:spcPct val="0"/>
              </a:spcBef>
              <a:spcAft>
                <a:spcPct val="0"/>
              </a:spcAft>
              <a:defRPr sz="2100">
                <a:solidFill>
                  <a:schemeClr val="tx1"/>
                </a:solidFill>
                <a:latin typeface="Arial" charset="0"/>
              </a:defRPr>
            </a:lvl9pPr>
          </a:lstStyle>
          <a:p>
            <a:pPr eaLnBrk="1" hangingPunct="1"/>
            <a:r>
              <a:rPr lang="fr-FR" sz="3600" b="1" dirty="0">
                <a:solidFill>
                  <a:schemeClr val="hlink"/>
                </a:solidFill>
                <a:latin typeface="HelveticaNeueLT Std"/>
                <a:cs typeface="HelveticaNeueLT Std"/>
              </a:rPr>
              <a:t>&amp;</a:t>
            </a:r>
            <a:endParaRPr lang="de-CH" sz="3600" b="1" dirty="0">
              <a:solidFill>
                <a:schemeClr val="hlink"/>
              </a:solidFill>
              <a:latin typeface="HelveticaNeueLT Std"/>
              <a:cs typeface="HelveticaNeueLT Std"/>
            </a:endParaRPr>
          </a:p>
        </p:txBody>
      </p:sp>
      <p:grpSp>
        <p:nvGrpSpPr>
          <p:cNvPr id="2" name="Group 15"/>
          <p:cNvGrpSpPr/>
          <p:nvPr/>
        </p:nvGrpSpPr>
        <p:grpSpPr>
          <a:xfrm>
            <a:off x="3324225" y="1420813"/>
            <a:ext cx="5424488" cy="3581400"/>
            <a:chOff x="3324225" y="1341438"/>
            <a:chExt cx="5424488" cy="3581400"/>
          </a:xfrm>
        </p:grpSpPr>
        <p:pic>
          <p:nvPicPr>
            <p:cNvPr id="12" name="Picture 2" descr="bild_5_s_extem"/>
            <p:cNvPicPr>
              <a:picLocks noChangeAspect="1" noChangeArrowheads="1"/>
            </p:cNvPicPr>
            <p:nvPr/>
          </p:nvPicPr>
          <p:blipFill>
            <a:blip r:embed="rId2">
              <a:lum contrast="10000"/>
              <a:extLst>
                <a:ext uri="{28A0092B-C50C-407E-A947-70E740481C1C}">
                  <a14:useLocalDpi xmlns:mc="http://schemas.openxmlformats.org/markup-compatibility/2006" xmlns:mv="urn:schemas-microsoft-com:mac:vml" xmlns:a14="http://schemas.microsoft.com/office/drawing/2010/main" xmlns="" val="0"/>
                </a:ext>
              </a:extLst>
            </a:blip>
            <a:srcRect t="5023" r="6329" b="13812"/>
            <a:stretch>
              <a:fillRect/>
            </a:stretch>
          </p:blipFill>
          <p:spPr bwMode="auto">
            <a:xfrm>
              <a:off x="3324225" y="1341438"/>
              <a:ext cx="2632075" cy="170656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pic>
          <p:nvPicPr>
            <p:cNvPr id="13" name="Picture 3" descr="bild_5_s_fibtem"/>
            <p:cNvPicPr>
              <a:picLocks noChangeAspect="1" noChangeArrowheads="1"/>
            </p:cNvPicPr>
            <p:nvPr/>
          </p:nvPicPr>
          <p:blipFill>
            <a:blip r:embed="rId3">
              <a:lum contrast="10000"/>
              <a:extLst>
                <a:ext uri="{28A0092B-C50C-407E-A947-70E740481C1C}">
                  <a14:useLocalDpi xmlns:mc="http://schemas.openxmlformats.org/markup-compatibility/2006" xmlns:mv="urn:schemas-microsoft-com:mac:vml" xmlns:a14="http://schemas.microsoft.com/office/drawing/2010/main" xmlns="" val="0"/>
                </a:ext>
              </a:extLst>
            </a:blip>
            <a:srcRect t="5023" r="6329" b="13812"/>
            <a:stretch>
              <a:fillRect/>
            </a:stretch>
          </p:blipFill>
          <p:spPr bwMode="auto">
            <a:xfrm>
              <a:off x="3324225" y="3216275"/>
              <a:ext cx="2632075" cy="170656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pic>
          <p:nvPicPr>
            <p:cNvPr id="14" name="Picture 4" descr="bild_5_s_intem"/>
            <p:cNvPicPr>
              <a:picLocks noChangeAspect="1" noChangeArrowheads="1"/>
            </p:cNvPicPr>
            <p:nvPr/>
          </p:nvPicPr>
          <p:blipFill>
            <a:blip r:embed="rId4">
              <a:lum contrast="10000"/>
              <a:extLst>
                <a:ext uri="{28A0092B-C50C-407E-A947-70E740481C1C}">
                  <a14:useLocalDpi xmlns:mc="http://schemas.openxmlformats.org/markup-compatibility/2006" xmlns:mv="urn:schemas-microsoft-com:mac:vml" xmlns:a14="http://schemas.microsoft.com/office/drawing/2010/main" xmlns="" val="0"/>
                </a:ext>
              </a:extLst>
            </a:blip>
            <a:srcRect t="5023" r="6329" b="13812"/>
            <a:stretch>
              <a:fillRect/>
            </a:stretch>
          </p:blipFill>
          <p:spPr bwMode="auto">
            <a:xfrm>
              <a:off x="6116638" y="1341438"/>
              <a:ext cx="2632075" cy="170656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pic>
          <p:nvPicPr>
            <p:cNvPr id="15" name="Picture 5" descr="bild_5_s_aptem"/>
            <p:cNvPicPr>
              <a:picLocks noChangeAspect="1" noChangeArrowheads="1"/>
            </p:cNvPicPr>
            <p:nvPr/>
          </p:nvPicPr>
          <p:blipFill>
            <a:blip r:embed="rId5">
              <a:lum contrast="10000"/>
              <a:extLst>
                <a:ext uri="{28A0092B-C50C-407E-A947-70E740481C1C}">
                  <a14:useLocalDpi xmlns:mc="http://schemas.openxmlformats.org/markup-compatibility/2006" xmlns:mv="urn:schemas-microsoft-com:mac:vml" xmlns:a14="http://schemas.microsoft.com/office/drawing/2010/main" xmlns="" val="0"/>
                </a:ext>
              </a:extLst>
            </a:blip>
            <a:srcRect t="5023" r="6329" b="13812"/>
            <a:stretch>
              <a:fillRect/>
            </a:stretch>
          </p:blipFill>
          <p:spPr bwMode="auto">
            <a:xfrm>
              <a:off x="6116638" y="3216275"/>
              <a:ext cx="2632075" cy="170656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grpSp>
      <p:sp>
        <p:nvSpPr>
          <p:cNvPr id="17" name="TextBox 16"/>
          <p:cNvSpPr txBox="1"/>
          <p:nvPr/>
        </p:nvSpPr>
        <p:spPr>
          <a:xfrm>
            <a:off x="390236" y="949617"/>
            <a:ext cx="8358477" cy="369332"/>
          </a:xfrm>
          <a:prstGeom prst="rect">
            <a:avLst/>
          </a:prstGeom>
          <a:noFill/>
        </p:spPr>
        <p:txBody>
          <a:bodyPr wrap="square" rtlCol="0">
            <a:spAutoFit/>
          </a:bodyPr>
          <a:lstStyle/>
          <a:p>
            <a:r>
              <a:rPr lang="en-US" b="1" dirty="0" smtClean="0"/>
              <a:t>ROTEM TEMOGRAM ………………. 3</a:t>
            </a:r>
            <a:endParaRPr lang="en-US" b="1" dirty="0"/>
          </a:p>
        </p:txBody>
      </p:sp>
    </p:spTree>
    <p:extLst>
      <p:ext uri="{BB962C8B-B14F-4D97-AF65-F5344CB8AC3E}">
        <p14:creationId xmlns:mc="http://schemas.openxmlformats.org/markup-compatibility/2006" xmlns:mv="urn:schemas-microsoft-com:mac:vml" xmlns:p14="http://schemas.microsoft.com/office/powerpoint/2010/main" xmlns="" val="37666700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3490" name="Object 2"/>
          <p:cNvGraphicFramePr>
            <a:graphicFrameLocks noChangeAspect="1"/>
          </p:cNvGraphicFramePr>
          <p:nvPr/>
        </p:nvGraphicFramePr>
        <p:xfrm>
          <a:off x="3263900" y="1333500"/>
          <a:ext cx="2540000" cy="1778000"/>
        </p:xfrm>
        <a:graphic>
          <a:graphicData uri="http://schemas.openxmlformats.org/presentationml/2006/ole">
            <p:oleObj spid="_x0000_s2050" name="Photo Editor-Foto" r:id="rId3" imgW="4533333" imgH="3343742" progId="">
              <p:embed/>
            </p:oleObj>
          </a:graphicData>
        </a:graphic>
      </p:graphicFrame>
      <p:graphicFrame>
        <p:nvGraphicFramePr>
          <p:cNvPr id="63491" name="Object 3"/>
          <p:cNvGraphicFramePr>
            <a:graphicFrameLocks noChangeAspect="1"/>
          </p:cNvGraphicFramePr>
          <p:nvPr/>
        </p:nvGraphicFramePr>
        <p:xfrm>
          <a:off x="6057900" y="1346200"/>
          <a:ext cx="2540000" cy="1778000"/>
        </p:xfrm>
        <a:graphic>
          <a:graphicData uri="http://schemas.openxmlformats.org/presentationml/2006/ole">
            <p:oleObj spid="_x0000_s2051" name="Photo Editor-Foto" r:id="rId4" imgW="4544059" imgH="3352381" progId="">
              <p:embed/>
            </p:oleObj>
          </a:graphicData>
        </a:graphic>
      </p:graphicFrame>
      <p:graphicFrame>
        <p:nvGraphicFramePr>
          <p:cNvPr id="63492" name="Object 4"/>
          <p:cNvGraphicFramePr>
            <a:graphicFrameLocks noChangeAspect="1"/>
          </p:cNvGraphicFramePr>
          <p:nvPr/>
        </p:nvGraphicFramePr>
        <p:xfrm>
          <a:off x="3263900" y="1346200"/>
          <a:ext cx="5308600" cy="3619500"/>
        </p:xfrm>
        <a:graphic>
          <a:graphicData uri="http://schemas.openxmlformats.org/presentationml/2006/ole">
            <p:oleObj spid="_x0000_s2052" name="Photo Editor-Foto" r:id="rId5" imgW="9469172" imgH="6830378" progId="">
              <p:embed/>
            </p:oleObj>
          </a:graphicData>
        </a:graphic>
      </p:graphicFrame>
      <p:sp>
        <p:nvSpPr>
          <p:cNvPr id="9" name="Text Box 3"/>
          <p:cNvSpPr txBox="1">
            <a:spLocks noChangeArrowheads="1"/>
          </p:cNvSpPr>
          <p:nvPr/>
        </p:nvSpPr>
        <p:spPr bwMode="auto">
          <a:xfrm>
            <a:off x="250825" y="1484313"/>
            <a:ext cx="1957388" cy="898525"/>
          </a:xfrm>
          <a:prstGeom prst="rect">
            <a:avLst/>
          </a:prstGeom>
          <a:noFill/>
          <a:ln>
            <a:noFill/>
          </a:ln>
          <a:effectLst/>
          <a:extLst>
            <a:ext uri="{909E8E84-426E-40DD-AFC4-6F175D3DCCD1}">
              <a14:hiddenFill xmlns:a14="http://schemas.microsoft.com/office/drawing/2010/main" xmlns="" xmlns:mv="urn:schemas-microsoft-com:mac:vml" xmlns:mc="http://schemas.openxmlformats.org/markup-compatibility/2006">
                <a:solidFill>
                  <a:schemeClr val="accent1"/>
                </a:solidFill>
              </a14:hiddenFill>
            </a:ext>
            <a:ext uri="{91240B29-F687-4F45-9708-019B960494DF}">
              <a14:hiddenLine xmlns:a14="http://schemas.microsoft.com/office/drawing/2010/main" xmlns="" xmlns:mv="urn:schemas-microsoft-com:mac:vml" xmlns:mc="http://schemas.openxmlformats.org/markup-compatibility/2006" w="9525">
                <a:solidFill>
                  <a:schemeClr val="tx1"/>
                </a:solidFill>
                <a:miter lim="800000"/>
                <a:headEnd/>
                <a:tailEnd/>
              </a14:hiddenLine>
            </a:ext>
            <a:ext uri="{AF507438-7753-43E0-B8FC-AC1667EBCBE1}">
              <a14:hiddenEffects xmlns:a14="http://schemas.microsoft.com/office/drawing/2010/main" xmlns="" xmlns:mv="urn:schemas-microsoft-com:mac:vml" xmlns:mc="http://schemas.openxmlformats.org/markup-compatibility/2006">
                <a:effectLst>
                  <a:outerShdw dist="35921" dir="2700000" algn="ctr" rotWithShape="0">
                    <a:schemeClr val="bg2"/>
                  </a:outerShdw>
                </a:effectLst>
              </a14:hiddenEffects>
            </a:ext>
          </a:extLst>
        </p:spPr>
        <p:txBody>
          <a:bodyPr>
            <a:spAutoFit/>
          </a:bodyPr>
          <a:lstStyle>
            <a:lvl1pPr eaLnBrk="0" hangingPunct="0">
              <a:defRPr sz="2100">
                <a:solidFill>
                  <a:schemeClr val="tx1"/>
                </a:solidFill>
                <a:latin typeface="Arial" charset="0"/>
              </a:defRPr>
            </a:lvl1pPr>
            <a:lvl2pPr marL="742950" indent="-285750" eaLnBrk="0" hangingPunct="0">
              <a:defRPr sz="2100">
                <a:solidFill>
                  <a:schemeClr val="tx1"/>
                </a:solidFill>
                <a:latin typeface="Arial" charset="0"/>
              </a:defRPr>
            </a:lvl2pPr>
            <a:lvl3pPr marL="1143000" indent="-228600" eaLnBrk="0" hangingPunct="0">
              <a:defRPr sz="2100">
                <a:solidFill>
                  <a:schemeClr val="tx1"/>
                </a:solidFill>
                <a:latin typeface="Arial" charset="0"/>
              </a:defRPr>
            </a:lvl3pPr>
            <a:lvl4pPr marL="1600200" indent="-228600" eaLnBrk="0" hangingPunct="0">
              <a:defRPr sz="2100">
                <a:solidFill>
                  <a:schemeClr val="tx1"/>
                </a:solidFill>
                <a:latin typeface="Arial" charset="0"/>
              </a:defRPr>
            </a:lvl4pPr>
            <a:lvl5pPr marL="2057400" indent="-228600" eaLnBrk="0" hangingPunct="0">
              <a:defRPr sz="2100">
                <a:solidFill>
                  <a:schemeClr val="tx1"/>
                </a:solidFill>
                <a:latin typeface="Arial" charset="0"/>
              </a:defRPr>
            </a:lvl5pPr>
            <a:lvl6pPr marL="2514600" indent="-228600" eaLnBrk="0" fontAlgn="base" hangingPunct="0">
              <a:spcBef>
                <a:spcPct val="0"/>
              </a:spcBef>
              <a:spcAft>
                <a:spcPct val="0"/>
              </a:spcAft>
              <a:defRPr sz="2100">
                <a:solidFill>
                  <a:schemeClr val="tx1"/>
                </a:solidFill>
                <a:latin typeface="Arial" charset="0"/>
              </a:defRPr>
            </a:lvl6pPr>
            <a:lvl7pPr marL="2971800" indent="-228600" eaLnBrk="0" fontAlgn="base" hangingPunct="0">
              <a:spcBef>
                <a:spcPct val="0"/>
              </a:spcBef>
              <a:spcAft>
                <a:spcPct val="0"/>
              </a:spcAft>
              <a:defRPr sz="2100">
                <a:solidFill>
                  <a:schemeClr val="tx1"/>
                </a:solidFill>
                <a:latin typeface="Arial" charset="0"/>
              </a:defRPr>
            </a:lvl7pPr>
            <a:lvl8pPr marL="3429000" indent="-228600" eaLnBrk="0" fontAlgn="base" hangingPunct="0">
              <a:spcBef>
                <a:spcPct val="0"/>
              </a:spcBef>
              <a:spcAft>
                <a:spcPct val="0"/>
              </a:spcAft>
              <a:defRPr sz="2100">
                <a:solidFill>
                  <a:schemeClr val="tx1"/>
                </a:solidFill>
                <a:latin typeface="Arial" charset="0"/>
              </a:defRPr>
            </a:lvl8pPr>
            <a:lvl9pPr marL="3886200" indent="-228600" eaLnBrk="0" fontAlgn="base" hangingPunct="0">
              <a:spcBef>
                <a:spcPct val="0"/>
              </a:spcBef>
              <a:spcAft>
                <a:spcPct val="0"/>
              </a:spcAft>
              <a:defRPr sz="2100">
                <a:solidFill>
                  <a:schemeClr val="tx1"/>
                </a:solidFill>
                <a:latin typeface="Arial" charset="0"/>
              </a:defRPr>
            </a:lvl9pPr>
          </a:lstStyle>
          <a:p>
            <a:pPr eaLnBrk="1" hangingPunct="1"/>
            <a:r>
              <a:rPr lang="fr-FR" sz="1600" b="1" u="sng" dirty="0">
                <a:solidFill>
                  <a:srgbClr val="FF0000"/>
                </a:solidFill>
                <a:latin typeface="Calibri" pitchFamily="34" charset="0"/>
              </a:rPr>
              <a:t>EXTEM</a:t>
            </a:r>
            <a:r>
              <a:rPr lang="fr-FR" sz="1600" b="1" dirty="0">
                <a:latin typeface="Calibri" pitchFamily="34" charset="0"/>
              </a:rPr>
              <a:t>&amp;</a:t>
            </a:r>
            <a:r>
              <a:rPr lang="fr-FR" sz="1600" b="1" u="sng" dirty="0">
                <a:solidFill>
                  <a:srgbClr val="0066FF"/>
                </a:solidFill>
                <a:latin typeface="Calibri" pitchFamily="34" charset="0"/>
              </a:rPr>
              <a:t>INTEM</a:t>
            </a:r>
            <a:r>
              <a:rPr lang="fr-FR" sz="1600" b="1" dirty="0">
                <a:latin typeface="Calibri" pitchFamily="34" charset="0"/>
              </a:rPr>
              <a:t> : </a:t>
            </a:r>
          </a:p>
          <a:p>
            <a:pPr eaLnBrk="1" hangingPunct="1">
              <a:spcBef>
                <a:spcPct val="30000"/>
              </a:spcBef>
              <a:buFontTx/>
              <a:buChar char="•"/>
            </a:pPr>
            <a:r>
              <a:rPr lang="fr-FR" sz="1600" b="1" dirty="0" err="1">
                <a:latin typeface="Calibri" pitchFamily="34" charset="0"/>
              </a:rPr>
              <a:t>Prolonged</a:t>
            </a:r>
            <a:r>
              <a:rPr lang="fr-FR" sz="1600" b="1" dirty="0">
                <a:latin typeface="Calibri" pitchFamily="34" charset="0"/>
              </a:rPr>
              <a:t> CT</a:t>
            </a:r>
          </a:p>
          <a:p>
            <a:pPr eaLnBrk="1" hangingPunct="1">
              <a:buFontTx/>
              <a:buChar char="•"/>
            </a:pPr>
            <a:r>
              <a:rPr lang="fr-FR" sz="1600" b="1" dirty="0" err="1">
                <a:latin typeface="Calibri" pitchFamily="34" charset="0"/>
              </a:rPr>
              <a:t>Low</a:t>
            </a:r>
            <a:r>
              <a:rPr lang="fr-FR" sz="1600" b="1" dirty="0">
                <a:latin typeface="Calibri" pitchFamily="34" charset="0"/>
              </a:rPr>
              <a:t> amplitude</a:t>
            </a:r>
            <a:endParaRPr lang="de-CH" sz="1600" b="1" dirty="0">
              <a:latin typeface="Calibri" pitchFamily="34" charset="0"/>
            </a:endParaRPr>
          </a:p>
        </p:txBody>
      </p:sp>
      <p:sp>
        <p:nvSpPr>
          <p:cNvPr id="10" name="Rectangle 8"/>
          <p:cNvSpPr>
            <a:spLocks noChangeArrowheads="1"/>
          </p:cNvSpPr>
          <p:nvPr/>
        </p:nvSpPr>
        <p:spPr bwMode="auto">
          <a:xfrm>
            <a:off x="827088" y="2492375"/>
            <a:ext cx="514350" cy="641350"/>
          </a:xfrm>
          <a:prstGeom prst="rect">
            <a:avLst/>
          </a:prstGeom>
          <a:noFill/>
          <a:ln>
            <a:noFill/>
          </a:ln>
          <a:effectLst/>
          <a:extLst>
            <a:ext uri="{909E8E84-426E-40DD-AFC4-6F175D3DCCD1}">
              <a14:hiddenFill xmlns:a14="http://schemas.microsoft.com/office/drawing/2010/main" xmlns="" xmlns:mv="urn:schemas-microsoft-com:mac:vml" xmlns:mc="http://schemas.openxmlformats.org/markup-compatibility/2006">
                <a:solidFill>
                  <a:schemeClr val="accent1"/>
                </a:solidFill>
              </a14:hiddenFill>
            </a:ext>
            <a:ext uri="{91240B29-F687-4F45-9708-019B960494DF}">
              <a14:hiddenLine xmlns:a14="http://schemas.microsoft.com/office/drawing/2010/main" xmlns="" xmlns:mv="urn:schemas-microsoft-com:mac:vml" xmlns:mc="http://schemas.openxmlformats.org/markup-compatibility/2006" w="9525">
                <a:solidFill>
                  <a:schemeClr val="tx1"/>
                </a:solidFill>
                <a:miter lim="800000"/>
                <a:headEnd/>
                <a:tailEnd/>
              </a14:hiddenLine>
            </a:ext>
            <a:ext uri="{AF507438-7753-43E0-B8FC-AC1667EBCBE1}">
              <a14:hiddenEffects xmlns:a14="http://schemas.microsoft.com/office/drawing/2010/main" xmlns="" xmlns:mv="urn:schemas-microsoft-com:mac:vml" xmlns:mc="http://schemas.openxmlformats.org/markup-compatibility/2006">
                <a:effectLst>
                  <a:outerShdw dist="35921" dir="2700000" algn="ctr" rotWithShape="0">
                    <a:schemeClr val="bg2"/>
                  </a:outerShdw>
                </a:effectLst>
              </a14:hiddenEffects>
            </a:ext>
          </a:extLst>
        </p:spPr>
        <p:txBody>
          <a:bodyPr wrap="none">
            <a:spAutoFit/>
          </a:bodyPr>
          <a:lstStyle/>
          <a:p>
            <a:r>
              <a:rPr lang="fr-FR" sz="3600" b="1" dirty="0">
                <a:solidFill>
                  <a:schemeClr val="hlink"/>
                </a:solidFill>
              </a:rPr>
              <a:t>&amp;</a:t>
            </a:r>
            <a:endParaRPr lang="de-CH" sz="3600" b="1" dirty="0">
              <a:solidFill>
                <a:schemeClr val="hlink"/>
              </a:solidFill>
            </a:endParaRPr>
          </a:p>
        </p:txBody>
      </p:sp>
      <p:sp>
        <p:nvSpPr>
          <p:cNvPr id="11" name="Rectangle 5"/>
          <p:cNvSpPr>
            <a:spLocks noChangeArrowheads="1"/>
          </p:cNvSpPr>
          <p:nvPr/>
        </p:nvSpPr>
        <p:spPr bwMode="auto">
          <a:xfrm>
            <a:off x="250825" y="3141663"/>
            <a:ext cx="4572000" cy="1533525"/>
          </a:xfrm>
          <a:prstGeom prst="rect">
            <a:avLst/>
          </a:prstGeom>
          <a:noFill/>
          <a:ln>
            <a:noFill/>
          </a:ln>
          <a:effectLst/>
          <a:extLst>
            <a:ext uri="{909E8E84-426E-40DD-AFC4-6F175D3DCCD1}">
              <a14:hiddenFill xmlns:a14="http://schemas.microsoft.com/office/drawing/2010/main" xmlns="" xmlns:mv="urn:schemas-microsoft-com:mac:vml" xmlns:mc="http://schemas.openxmlformats.org/markup-compatibility/2006">
                <a:solidFill>
                  <a:schemeClr val="accent1"/>
                </a:solidFill>
              </a14:hiddenFill>
            </a:ext>
            <a:ext uri="{91240B29-F687-4F45-9708-019B960494DF}">
              <a14:hiddenLine xmlns:a14="http://schemas.microsoft.com/office/drawing/2010/main" xmlns="" xmlns:mv="urn:schemas-microsoft-com:mac:vml" xmlns:mc="http://schemas.openxmlformats.org/markup-compatibility/2006" w="9525">
                <a:solidFill>
                  <a:schemeClr val="tx1"/>
                </a:solidFill>
                <a:miter lim="800000"/>
                <a:headEnd/>
                <a:tailEnd/>
              </a14:hiddenLine>
            </a:ext>
            <a:ext uri="{AF507438-7753-43E0-B8FC-AC1667EBCBE1}">
              <a14:hiddenEffects xmlns:a14="http://schemas.microsoft.com/office/drawing/2010/main" xmlns="" xmlns:mv="urn:schemas-microsoft-com:mac:vml" xmlns:mc="http://schemas.openxmlformats.org/markup-compatibility/2006">
                <a:effectLst>
                  <a:outerShdw dist="35921" dir="2700000" algn="ctr" rotWithShape="0">
                    <a:schemeClr val="bg2"/>
                  </a:outerShdw>
                </a:effectLst>
              </a14:hiddenEffects>
            </a:ext>
          </a:extLst>
        </p:spPr>
        <p:txBody>
          <a:bodyPr>
            <a:spAutoFit/>
          </a:bodyPr>
          <a:lstStyle/>
          <a:p>
            <a:r>
              <a:rPr lang="fr-FR" sz="1600" b="1" u="sng" dirty="0">
                <a:solidFill>
                  <a:srgbClr val="996633"/>
                </a:solidFill>
                <a:latin typeface="Calibri" pitchFamily="34" charset="0"/>
              </a:rPr>
              <a:t>FIBTEM</a:t>
            </a:r>
            <a:r>
              <a:rPr lang="fr-FR" sz="1600" b="1" dirty="0">
                <a:latin typeface="Calibri" pitchFamily="34" charset="0"/>
              </a:rPr>
              <a:t>: </a:t>
            </a:r>
          </a:p>
          <a:p>
            <a:pPr>
              <a:spcBef>
                <a:spcPct val="30000"/>
              </a:spcBef>
              <a:buFontTx/>
              <a:buChar char="•"/>
            </a:pPr>
            <a:r>
              <a:rPr lang="fr-FR" sz="1600" b="1" dirty="0" err="1">
                <a:latin typeface="Calibri" pitchFamily="34" charset="0"/>
              </a:rPr>
              <a:t>Low</a:t>
            </a:r>
            <a:r>
              <a:rPr lang="fr-FR" sz="1600" b="1" dirty="0">
                <a:latin typeface="Calibri" pitchFamily="34" charset="0"/>
              </a:rPr>
              <a:t> amplitude</a:t>
            </a:r>
          </a:p>
          <a:p>
            <a:pPr>
              <a:spcBef>
                <a:spcPct val="60000"/>
              </a:spcBef>
            </a:pPr>
            <a:r>
              <a:rPr lang="fr-FR" sz="1600" b="1" dirty="0">
                <a:latin typeface="Calibri" pitchFamily="34" charset="0"/>
              </a:rPr>
              <a:t>=&gt;</a:t>
            </a:r>
            <a:r>
              <a:rPr lang="fr-FR" sz="1600" b="1" dirty="0" err="1">
                <a:latin typeface="Calibri" pitchFamily="34" charset="0"/>
              </a:rPr>
              <a:t>Lowfibrinogen</a:t>
            </a:r>
          </a:p>
          <a:p>
            <a:endParaRPr lang="fr-FR" sz="1600" b="1" dirty="0">
              <a:latin typeface="Calibri" pitchFamily="34" charset="0"/>
            </a:endParaRPr>
          </a:p>
          <a:p>
            <a:endParaRPr lang="fr-FR" sz="1600" b="1" dirty="0">
              <a:latin typeface="Andale Sans WT SC for Pentapha" pitchFamily="34" charset="-128"/>
            </a:endParaRPr>
          </a:p>
        </p:txBody>
      </p:sp>
      <p:sp>
        <p:nvSpPr>
          <p:cNvPr id="12" name="AutoShape 6"/>
          <p:cNvSpPr>
            <a:spLocks noChangeArrowheads="1"/>
          </p:cNvSpPr>
          <p:nvPr/>
        </p:nvSpPr>
        <p:spPr bwMode="auto">
          <a:xfrm>
            <a:off x="1116013" y="4437063"/>
            <a:ext cx="485775" cy="468312"/>
          </a:xfrm>
          <a:prstGeom prst="downArrow">
            <a:avLst>
              <a:gd name="adj1" fmla="val 50000"/>
              <a:gd name="adj2"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de-DE"/>
          </a:p>
        </p:txBody>
      </p:sp>
      <p:sp>
        <p:nvSpPr>
          <p:cNvPr id="13" name="Text Box 7"/>
          <p:cNvSpPr txBox="1">
            <a:spLocks noChangeArrowheads="1"/>
          </p:cNvSpPr>
          <p:nvPr/>
        </p:nvSpPr>
        <p:spPr bwMode="auto">
          <a:xfrm>
            <a:off x="179388" y="5229225"/>
            <a:ext cx="4248150" cy="855663"/>
          </a:xfrm>
          <a:prstGeom prst="rect">
            <a:avLst/>
          </a:prstGeom>
          <a:noFill/>
          <a:ln>
            <a:noFill/>
          </a:ln>
          <a:effectLst/>
          <a:extLst>
            <a:ext uri="{909E8E84-426E-40DD-AFC4-6F175D3DCCD1}">
              <a14:hiddenFill xmlns:a14="http://schemas.microsoft.com/office/drawing/2010/main" xmlns="" xmlns:mv="urn:schemas-microsoft-com:mac:vml" xmlns:mc="http://schemas.openxmlformats.org/markup-compatibility/2006">
                <a:solidFill>
                  <a:schemeClr val="accent1"/>
                </a:solidFill>
              </a14:hiddenFill>
            </a:ext>
            <a:ext uri="{91240B29-F687-4F45-9708-019B960494DF}">
              <a14:hiddenLine xmlns:a14="http://schemas.microsoft.com/office/drawing/2010/main" xmlns="" xmlns:mv="urn:schemas-microsoft-com:mac:vml" xmlns:mc="http://schemas.openxmlformats.org/markup-compatibility/2006" w="9525">
                <a:solidFill>
                  <a:schemeClr val="tx1"/>
                </a:solidFill>
                <a:miter lim="800000"/>
                <a:headEnd/>
                <a:tailEnd/>
              </a14:hiddenLine>
            </a:ext>
            <a:ext uri="{AF507438-7753-43E0-B8FC-AC1667EBCBE1}">
              <a14:hiddenEffects xmlns:a14="http://schemas.microsoft.com/office/drawing/2010/main" xmlns="" xmlns:mv="urn:schemas-microsoft-com:mac:vml" xmlns:mc="http://schemas.openxmlformats.org/markup-compatibility/2006">
                <a:effectLst>
                  <a:outerShdw dist="35921" dir="2700000" algn="ctr" rotWithShape="0">
                    <a:schemeClr val="bg2"/>
                  </a:outerShdw>
                </a:effectLst>
              </a14:hiddenEffects>
            </a:ext>
          </a:extLst>
        </p:spPr>
        <p:txBody>
          <a:bodyPr>
            <a:spAutoFit/>
          </a:bodyPr>
          <a:lstStyle>
            <a:lvl1pPr eaLnBrk="0" hangingPunct="0">
              <a:defRPr sz="2100">
                <a:solidFill>
                  <a:schemeClr val="tx1"/>
                </a:solidFill>
                <a:latin typeface="Arial" charset="0"/>
              </a:defRPr>
            </a:lvl1pPr>
            <a:lvl2pPr marL="742950" indent="-285750" eaLnBrk="0" hangingPunct="0">
              <a:defRPr sz="2100">
                <a:solidFill>
                  <a:schemeClr val="tx1"/>
                </a:solidFill>
                <a:latin typeface="Arial" charset="0"/>
              </a:defRPr>
            </a:lvl2pPr>
            <a:lvl3pPr marL="1143000" indent="-228600" eaLnBrk="0" hangingPunct="0">
              <a:defRPr sz="2100">
                <a:solidFill>
                  <a:schemeClr val="tx1"/>
                </a:solidFill>
                <a:latin typeface="Arial" charset="0"/>
              </a:defRPr>
            </a:lvl3pPr>
            <a:lvl4pPr marL="1600200" indent="-228600" eaLnBrk="0" hangingPunct="0">
              <a:defRPr sz="2100">
                <a:solidFill>
                  <a:schemeClr val="tx1"/>
                </a:solidFill>
                <a:latin typeface="Arial" charset="0"/>
              </a:defRPr>
            </a:lvl4pPr>
            <a:lvl5pPr marL="2057400" indent="-228600" eaLnBrk="0" hangingPunct="0">
              <a:defRPr sz="2100">
                <a:solidFill>
                  <a:schemeClr val="tx1"/>
                </a:solidFill>
                <a:latin typeface="Arial" charset="0"/>
              </a:defRPr>
            </a:lvl5pPr>
            <a:lvl6pPr marL="2514600" indent="-228600" eaLnBrk="0" fontAlgn="base" hangingPunct="0">
              <a:spcBef>
                <a:spcPct val="0"/>
              </a:spcBef>
              <a:spcAft>
                <a:spcPct val="0"/>
              </a:spcAft>
              <a:defRPr sz="2100">
                <a:solidFill>
                  <a:schemeClr val="tx1"/>
                </a:solidFill>
                <a:latin typeface="Arial" charset="0"/>
              </a:defRPr>
            </a:lvl6pPr>
            <a:lvl7pPr marL="2971800" indent="-228600" eaLnBrk="0" fontAlgn="base" hangingPunct="0">
              <a:spcBef>
                <a:spcPct val="0"/>
              </a:spcBef>
              <a:spcAft>
                <a:spcPct val="0"/>
              </a:spcAft>
              <a:defRPr sz="2100">
                <a:solidFill>
                  <a:schemeClr val="tx1"/>
                </a:solidFill>
                <a:latin typeface="Arial" charset="0"/>
              </a:defRPr>
            </a:lvl7pPr>
            <a:lvl8pPr marL="3429000" indent="-228600" eaLnBrk="0" fontAlgn="base" hangingPunct="0">
              <a:spcBef>
                <a:spcPct val="0"/>
              </a:spcBef>
              <a:spcAft>
                <a:spcPct val="0"/>
              </a:spcAft>
              <a:defRPr sz="2100">
                <a:solidFill>
                  <a:schemeClr val="tx1"/>
                </a:solidFill>
                <a:latin typeface="Arial" charset="0"/>
              </a:defRPr>
            </a:lvl8pPr>
            <a:lvl9pPr marL="3886200" indent="-228600" eaLnBrk="0" fontAlgn="base" hangingPunct="0">
              <a:spcBef>
                <a:spcPct val="0"/>
              </a:spcBef>
              <a:spcAft>
                <a:spcPct val="0"/>
              </a:spcAft>
              <a:defRPr sz="2100">
                <a:solidFill>
                  <a:schemeClr val="tx1"/>
                </a:solidFill>
                <a:latin typeface="Arial" charset="0"/>
              </a:defRPr>
            </a:lvl9pPr>
          </a:lstStyle>
          <a:p>
            <a:pPr eaLnBrk="1" hangingPunct="1"/>
            <a:r>
              <a:rPr lang="fr-FR" sz="1600" b="1" dirty="0" err="1">
                <a:latin typeface="Calibri" pitchFamily="34" charset="0"/>
              </a:rPr>
              <a:t>Low</a:t>
            </a:r>
            <a:r>
              <a:rPr lang="fr-FR" sz="1600" b="1" dirty="0">
                <a:latin typeface="Calibri" pitchFamily="34" charset="0"/>
              </a:rPr>
              <a:t> amplitude </a:t>
            </a:r>
            <a:r>
              <a:rPr lang="fr-FR" sz="1600" b="1" dirty="0" err="1">
                <a:latin typeface="Calibri" pitchFamily="34" charset="0"/>
              </a:rPr>
              <a:t>seen</a:t>
            </a:r>
            <a:r>
              <a:rPr lang="fr-FR" sz="1600" b="1" dirty="0">
                <a:latin typeface="Calibri" pitchFamily="34" charset="0"/>
              </a:rPr>
              <a:t> in </a:t>
            </a:r>
            <a:r>
              <a:rPr lang="fr-FR" sz="1600" b="1" dirty="0">
                <a:solidFill>
                  <a:srgbClr val="0066FF"/>
                </a:solidFill>
                <a:latin typeface="Calibri" pitchFamily="34" charset="0"/>
              </a:rPr>
              <a:t>INTEM</a:t>
            </a:r>
            <a:r>
              <a:rPr lang="fr-FR" sz="1600" b="1" dirty="0">
                <a:latin typeface="Calibri" pitchFamily="34" charset="0"/>
              </a:rPr>
              <a:t>&amp;</a:t>
            </a:r>
            <a:r>
              <a:rPr lang="fr-FR" sz="1600" b="1" dirty="0">
                <a:solidFill>
                  <a:srgbClr val="FF0000"/>
                </a:solidFill>
                <a:latin typeface="Calibri" pitchFamily="34" charset="0"/>
              </a:rPr>
              <a:t>EXTEM </a:t>
            </a:r>
            <a:r>
              <a:rPr lang="fr-FR" sz="1600" b="1" dirty="0">
                <a:latin typeface="Calibri" pitchFamily="34" charset="0"/>
              </a:rPr>
              <a:t>due to </a:t>
            </a:r>
            <a:r>
              <a:rPr lang="fr-FR" sz="1600" b="1" dirty="0" err="1">
                <a:latin typeface="Calibri" pitchFamily="34" charset="0"/>
              </a:rPr>
              <a:t>fibrinogendeficiency</a:t>
            </a:r>
            <a:endParaRPr lang="fr-FR" sz="1600" b="1" dirty="0">
              <a:latin typeface="Calibri" pitchFamily="34" charset="0"/>
            </a:endParaRPr>
          </a:p>
          <a:p>
            <a:pPr eaLnBrk="1" hangingPunct="1"/>
            <a:endParaRPr lang="de-CH" sz="1800" b="1" dirty="0">
              <a:latin typeface="Calibri" pitchFamily="34" charset="0"/>
            </a:endParaRPr>
          </a:p>
        </p:txBody>
      </p:sp>
      <p:sp>
        <p:nvSpPr>
          <p:cNvPr id="14" name="Rectangle 4"/>
          <p:cNvSpPr>
            <a:spLocks noChangeArrowheads="1"/>
          </p:cNvSpPr>
          <p:nvPr/>
        </p:nvSpPr>
        <p:spPr bwMode="auto">
          <a:xfrm>
            <a:off x="5867400" y="5300663"/>
            <a:ext cx="2555875" cy="727075"/>
          </a:xfrm>
          <a:prstGeom prst="rect">
            <a:avLst/>
          </a:prstGeom>
          <a:noFill/>
          <a:ln>
            <a:noFill/>
          </a:ln>
          <a:effectLst/>
          <a:extLst>
            <a:ext uri="{909E8E84-426E-40DD-AFC4-6F175D3DCCD1}">
              <a14:hiddenFill xmlns:a14="http://schemas.microsoft.com/office/drawing/2010/main" xmlns="" xmlns:mv="urn:schemas-microsoft-com:mac:vml" xmlns:mc="http://schemas.openxmlformats.org/markup-compatibility/2006">
                <a:solidFill>
                  <a:schemeClr val="accent1"/>
                </a:solidFill>
              </a14:hiddenFill>
            </a:ext>
            <a:ext uri="{91240B29-F687-4F45-9708-019B960494DF}">
              <a14:hiddenLine xmlns:a14="http://schemas.microsoft.com/office/drawing/2010/main" xmlns="" xmlns:mv="urn:schemas-microsoft-com:mac:vml" xmlns:mc="http://schemas.openxmlformats.org/markup-compatibility/2006" w="9525">
                <a:solidFill>
                  <a:schemeClr val="tx1"/>
                </a:solidFill>
                <a:miter lim="800000"/>
                <a:headEnd/>
                <a:tailEnd/>
              </a14:hiddenLine>
            </a:ext>
            <a:ext uri="{AF507438-7753-43E0-B8FC-AC1667EBCBE1}">
              <a14:hiddenEffects xmlns:a14="http://schemas.microsoft.com/office/drawing/2010/main" xmlns="" xmlns:mv="urn:schemas-microsoft-com:mac:vml" xmlns:mc="http://schemas.openxmlformats.org/markup-compatibility/2006">
                <a:effectLst>
                  <a:outerShdw dist="35921" dir="2700000" algn="ctr" rotWithShape="0">
                    <a:schemeClr val="bg2"/>
                  </a:outerShdw>
                </a:effectLst>
              </a14:hiddenEffects>
            </a:ext>
          </a:extLst>
        </p:spPr>
        <p:txBody>
          <a:bodyPr>
            <a:spAutoFit/>
          </a:bodyPr>
          <a:lstStyle/>
          <a:p>
            <a:r>
              <a:rPr lang="fr-FR" sz="1600" b="1" u="sng" dirty="0">
                <a:solidFill>
                  <a:srgbClr val="CC00FF"/>
                </a:solidFill>
              </a:rPr>
              <a:t>APTEM</a:t>
            </a:r>
            <a:r>
              <a:rPr lang="fr-FR" sz="1600" b="1" dirty="0">
                <a:ea typeface="Andale Sans WT SC for Pentapha" pitchFamily="34" charset="-128"/>
              </a:rPr>
              <a:t>≈ </a:t>
            </a:r>
            <a:r>
              <a:rPr lang="fr-FR" sz="1600" b="1" dirty="0">
                <a:solidFill>
                  <a:srgbClr val="FF0000"/>
                </a:solidFill>
              </a:rPr>
              <a:t>EXTEM</a:t>
            </a:r>
            <a:endParaRPr lang="fr-FR" sz="1600" b="1" dirty="0"/>
          </a:p>
          <a:p>
            <a:pPr>
              <a:spcBef>
                <a:spcPct val="60000"/>
              </a:spcBef>
            </a:pPr>
            <a:r>
              <a:rPr lang="fr-FR" sz="1600" b="1" dirty="0"/>
              <a:t>=&gt; No hyperfibrinolysis</a:t>
            </a:r>
            <a:endParaRPr lang="de-CH" sz="1600" b="1" dirty="0"/>
          </a:p>
        </p:txBody>
      </p:sp>
    </p:spTree>
    <p:extLst>
      <p:ext uri="{BB962C8B-B14F-4D97-AF65-F5344CB8AC3E}">
        <p14:creationId xmlns:mc="http://schemas.openxmlformats.org/markup-compatibility/2006" xmlns:mv="urn:schemas-microsoft-com:mac:vml" xmlns:p14="http://schemas.microsoft.com/office/powerpoint/2010/main" xmlns="" val="314574734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7"/>
          <p:cNvSpPr txBox="1">
            <a:spLocks noChangeArrowheads="1"/>
          </p:cNvSpPr>
          <p:nvPr/>
        </p:nvSpPr>
        <p:spPr bwMode="auto">
          <a:xfrm>
            <a:off x="612776" y="1412875"/>
            <a:ext cx="2951162" cy="2539157"/>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sz="2100">
                <a:solidFill>
                  <a:schemeClr val="tx1"/>
                </a:solidFill>
                <a:latin typeface="Arial" charset="0"/>
              </a:defRPr>
            </a:lvl1pPr>
            <a:lvl2pPr marL="742950" indent="-285750" eaLnBrk="0" hangingPunct="0">
              <a:defRPr sz="2100">
                <a:solidFill>
                  <a:schemeClr val="tx1"/>
                </a:solidFill>
                <a:latin typeface="Arial" charset="0"/>
              </a:defRPr>
            </a:lvl2pPr>
            <a:lvl3pPr marL="1143000" indent="-228600" eaLnBrk="0" hangingPunct="0">
              <a:defRPr sz="2100">
                <a:solidFill>
                  <a:schemeClr val="tx1"/>
                </a:solidFill>
                <a:latin typeface="Arial" charset="0"/>
              </a:defRPr>
            </a:lvl3pPr>
            <a:lvl4pPr marL="1600200" indent="-228600" eaLnBrk="0" hangingPunct="0">
              <a:defRPr sz="2100">
                <a:solidFill>
                  <a:schemeClr val="tx1"/>
                </a:solidFill>
                <a:latin typeface="Arial" charset="0"/>
              </a:defRPr>
            </a:lvl4pPr>
            <a:lvl5pPr marL="2057400" indent="-228600" eaLnBrk="0" hangingPunct="0">
              <a:defRPr sz="2100">
                <a:solidFill>
                  <a:schemeClr val="tx1"/>
                </a:solidFill>
                <a:latin typeface="Arial" charset="0"/>
              </a:defRPr>
            </a:lvl5pPr>
            <a:lvl6pPr marL="2514600" indent="-228600" eaLnBrk="0" fontAlgn="base" hangingPunct="0">
              <a:spcBef>
                <a:spcPct val="0"/>
              </a:spcBef>
              <a:spcAft>
                <a:spcPct val="0"/>
              </a:spcAft>
              <a:defRPr sz="2100">
                <a:solidFill>
                  <a:schemeClr val="tx1"/>
                </a:solidFill>
                <a:latin typeface="Arial" charset="0"/>
              </a:defRPr>
            </a:lvl6pPr>
            <a:lvl7pPr marL="2971800" indent="-228600" eaLnBrk="0" fontAlgn="base" hangingPunct="0">
              <a:spcBef>
                <a:spcPct val="0"/>
              </a:spcBef>
              <a:spcAft>
                <a:spcPct val="0"/>
              </a:spcAft>
              <a:defRPr sz="2100">
                <a:solidFill>
                  <a:schemeClr val="tx1"/>
                </a:solidFill>
                <a:latin typeface="Arial" charset="0"/>
              </a:defRPr>
            </a:lvl7pPr>
            <a:lvl8pPr marL="3429000" indent="-228600" eaLnBrk="0" fontAlgn="base" hangingPunct="0">
              <a:spcBef>
                <a:spcPct val="0"/>
              </a:spcBef>
              <a:spcAft>
                <a:spcPct val="0"/>
              </a:spcAft>
              <a:defRPr sz="2100">
                <a:solidFill>
                  <a:schemeClr val="tx1"/>
                </a:solidFill>
                <a:latin typeface="Arial" charset="0"/>
              </a:defRPr>
            </a:lvl8pPr>
            <a:lvl9pPr marL="3886200" indent="-228600" eaLnBrk="0" fontAlgn="base" hangingPunct="0">
              <a:spcBef>
                <a:spcPct val="0"/>
              </a:spcBef>
              <a:spcAft>
                <a:spcPct val="0"/>
              </a:spcAft>
              <a:defRPr sz="2100">
                <a:solidFill>
                  <a:schemeClr val="tx1"/>
                </a:solidFill>
                <a:latin typeface="Arial" charset="0"/>
              </a:defRPr>
            </a:lvl9pPr>
          </a:lstStyle>
          <a:p>
            <a:pPr eaLnBrk="1" hangingPunct="1">
              <a:lnSpc>
                <a:spcPct val="130000"/>
              </a:lnSpc>
            </a:pPr>
            <a:r>
              <a:rPr lang="fr-FR" sz="1200" b="1" u="sng" dirty="0">
                <a:solidFill>
                  <a:srgbClr val="0066FF"/>
                </a:solidFill>
                <a:latin typeface="Arial"/>
                <a:cs typeface="Arial"/>
              </a:rPr>
              <a:t>INTEM</a:t>
            </a:r>
            <a:r>
              <a:rPr lang="fr-FR" sz="1200" b="1" dirty="0">
                <a:latin typeface="Arial"/>
                <a:cs typeface="Arial"/>
              </a:rPr>
              <a:t>&amp;</a:t>
            </a:r>
            <a:r>
              <a:rPr lang="fr-FR" sz="1200" b="1" u="sng" dirty="0">
                <a:solidFill>
                  <a:srgbClr val="FF0000"/>
                </a:solidFill>
                <a:latin typeface="Arial"/>
                <a:cs typeface="Arial"/>
              </a:rPr>
              <a:t>EXTEM:</a:t>
            </a:r>
          </a:p>
          <a:p>
            <a:pPr eaLnBrk="1" hangingPunct="1">
              <a:lnSpc>
                <a:spcPct val="130000"/>
              </a:lnSpc>
              <a:spcBef>
                <a:spcPct val="30000"/>
              </a:spcBef>
              <a:buFontTx/>
              <a:buChar char="•"/>
            </a:pPr>
            <a:r>
              <a:rPr lang="fr-FR" sz="1200" b="1" dirty="0">
                <a:latin typeface="Arial"/>
                <a:cs typeface="Arial"/>
              </a:rPr>
              <a:t> Normal CT: no factor </a:t>
            </a:r>
            <a:r>
              <a:rPr lang="fr-FR" sz="1200" b="1" dirty="0" err="1">
                <a:latin typeface="Arial"/>
                <a:cs typeface="Arial"/>
              </a:rPr>
              <a:t>deficiency</a:t>
            </a:r>
            <a:r>
              <a:rPr lang="fr-FR" sz="1200" b="1" dirty="0">
                <a:latin typeface="Arial"/>
                <a:cs typeface="Arial"/>
              </a:rPr>
              <a:t> or  </a:t>
            </a:r>
            <a:r>
              <a:rPr lang="fr-FR" sz="1200" b="1" dirty="0" err="1">
                <a:latin typeface="Arial"/>
                <a:cs typeface="Arial"/>
              </a:rPr>
              <a:t>heparin</a:t>
            </a:r>
            <a:r>
              <a:rPr lang="fr-FR" sz="1200" b="1" dirty="0">
                <a:latin typeface="Arial"/>
                <a:cs typeface="Arial"/>
              </a:rPr>
              <a:t> influence (</a:t>
            </a:r>
            <a:r>
              <a:rPr lang="fr-FR" sz="1200" b="1" dirty="0">
                <a:solidFill>
                  <a:srgbClr val="0066FF"/>
                </a:solidFill>
                <a:latin typeface="Arial"/>
                <a:cs typeface="Arial"/>
              </a:rPr>
              <a:t>INTEM</a:t>
            </a:r>
            <a:r>
              <a:rPr lang="fr-FR" sz="1200" b="1" dirty="0">
                <a:latin typeface="Arial"/>
                <a:cs typeface="Arial"/>
              </a:rPr>
              <a:t>)</a:t>
            </a:r>
          </a:p>
          <a:p>
            <a:pPr eaLnBrk="1" hangingPunct="1">
              <a:lnSpc>
                <a:spcPct val="130000"/>
              </a:lnSpc>
              <a:buFontTx/>
              <a:buChar char="•"/>
            </a:pPr>
            <a:r>
              <a:rPr lang="fr-FR" sz="1200" b="1" dirty="0" err="1">
                <a:latin typeface="Arial"/>
                <a:cs typeface="Arial"/>
              </a:rPr>
              <a:t>Slightlylow</a:t>
            </a:r>
            <a:r>
              <a:rPr lang="fr-FR" sz="1200" b="1" dirty="0">
                <a:latin typeface="Arial"/>
                <a:cs typeface="Arial"/>
              </a:rPr>
              <a:t> amplitude: </a:t>
            </a:r>
            <a:r>
              <a:rPr lang="fr-FR" sz="1200" b="1" dirty="0" err="1">
                <a:latin typeface="Arial"/>
                <a:cs typeface="Arial"/>
              </a:rPr>
              <a:t>couldbe</a:t>
            </a:r>
            <a:r>
              <a:rPr lang="fr-FR" sz="1200" b="1" dirty="0">
                <a:latin typeface="Arial"/>
                <a:cs typeface="Arial"/>
              </a:rPr>
              <a:t> due to </a:t>
            </a:r>
            <a:r>
              <a:rPr lang="fr-FR" sz="1200" b="1" dirty="0" err="1">
                <a:latin typeface="Arial"/>
                <a:cs typeface="Arial"/>
              </a:rPr>
              <a:t>fibrinogendeficiency</a:t>
            </a:r>
            <a:r>
              <a:rPr lang="fr-FR" sz="1200" b="1" dirty="0">
                <a:latin typeface="Arial"/>
                <a:cs typeface="Arial"/>
              </a:rPr>
              <a:t>,  </a:t>
            </a:r>
            <a:r>
              <a:rPr lang="fr-FR" sz="1200" b="1" dirty="0" err="1">
                <a:latin typeface="Arial"/>
                <a:cs typeface="Arial"/>
              </a:rPr>
              <a:t>plateletdeficiency</a:t>
            </a:r>
            <a:r>
              <a:rPr lang="fr-FR" sz="1200" b="1" dirty="0">
                <a:latin typeface="Arial"/>
                <a:cs typeface="Arial"/>
              </a:rPr>
              <a:t> or </a:t>
            </a:r>
            <a:br>
              <a:rPr lang="fr-FR" sz="1200" b="1" dirty="0">
                <a:latin typeface="Arial"/>
                <a:cs typeface="Arial"/>
              </a:rPr>
            </a:br>
            <a:r>
              <a:rPr lang="fr-FR" sz="1200" b="1" dirty="0">
                <a:latin typeface="Arial"/>
                <a:cs typeface="Arial"/>
              </a:rPr>
              <a:t>hyperfibrinolysis =&gt; check </a:t>
            </a:r>
            <a:r>
              <a:rPr lang="fr-FR" sz="1200" b="1" dirty="0">
                <a:solidFill>
                  <a:srgbClr val="CC3300"/>
                </a:solidFill>
                <a:latin typeface="Arial"/>
                <a:cs typeface="Arial"/>
              </a:rPr>
              <a:t>FIBTEM </a:t>
            </a:r>
            <a:r>
              <a:rPr lang="fr-FR" sz="1200" b="1" dirty="0">
                <a:latin typeface="Arial"/>
                <a:cs typeface="Arial"/>
              </a:rPr>
              <a:t>&amp;</a:t>
            </a:r>
            <a:r>
              <a:rPr lang="fr-FR" sz="1200" b="1" dirty="0">
                <a:solidFill>
                  <a:srgbClr val="CC00FF"/>
                </a:solidFill>
                <a:latin typeface="Arial"/>
                <a:cs typeface="Arial"/>
              </a:rPr>
              <a:t>APTEM</a:t>
            </a:r>
            <a:endParaRPr lang="fr-FR" sz="1200" b="1" dirty="0">
              <a:latin typeface="Arial"/>
              <a:cs typeface="Arial"/>
            </a:endParaRPr>
          </a:p>
          <a:p>
            <a:pPr eaLnBrk="1" hangingPunct="1">
              <a:lnSpc>
                <a:spcPct val="130000"/>
              </a:lnSpc>
              <a:buFontTx/>
              <a:buChar char="•"/>
            </a:pPr>
            <a:r>
              <a:rPr lang="fr-FR" sz="1200" b="1" dirty="0" err="1">
                <a:latin typeface="Arial"/>
                <a:cs typeface="Arial"/>
              </a:rPr>
              <a:t>Clearclotdegradation</a:t>
            </a:r>
            <a:r>
              <a:rPr lang="fr-FR" sz="1200" b="1" dirty="0">
                <a:latin typeface="Arial"/>
                <a:cs typeface="Arial"/>
              </a:rPr>
              <a:t> =&gt;hyperfibrinolysis</a:t>
            </a:r>
            <a:endParaRPr lang="de-CH" sz="1200" b="1" dirty="0">
              <a:latin typeface="Arial"/>
              <a:cs typeface="Arial"/>
            </a:endParaRPr>
          </a:p>
        </p:txBody>
      </p:sp>
      <p:sp>
        <p:nvSpPr>
          <p:cNvPr id="8" name="Rectangle 8"/>
          <p:cNvSpPr>
            <a:spLocks noChangeArrowheads="1"/>
          </p:cNvSpPr>
          <p:nvPr/>
        </p:nvSpPr>
        <p:spPr bwMode="auto">
          <a:xfrm>
            <a:off x="612776" y="4267200"/>
            <a:ext cx="2484437" cy="1338828"/>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
                <a:effectLst>
                  <a:outerShdw dist="35921" dir="2700000" algn="ctr" rotWithShape="0">
                    <a:schemeClr val="bg2"/>
                  </a:outerShdw>
                </a:effectLst>
              </a14:hiddenEffects>
            </a:ext>
          </a:extLst>
        </p:spPr>
        <p:txBody>
          <a:bodyPr>
            <a:spAutoFit/>
          </a:bodyPr>
          <a:lstStyle/>
          <a:p>
            <a:pPr>
              <a:lnSpc>
                <a:spcPct val="130000"/>
              </a:lnSpc>
            </a:pPr>
            <a:r>
              <a:rPr lang="fr-FR" sz="1200" b="1" u="sng" dirty="0">
                <a:solidFill>
                  <a:srgbClr val="996633"/>
                </a:solidFill>
                <a:latin typeface="Arial"/>
                <a:cs typeface="Arial"/>
              </a:rPr>
              <a:t>FIBTEM</a:t>
            </a:r>
            <a:r>
              <a:rPr lang="fr-FR" sz="1200" b="1" dirty="0">
                <a:latin typeface="Arial"/>
                <a:cs typeface="Arial"/>
              </a:rPr>
              <a:t>:</a:t>
            </a:r>
          </a:p>
          <a:p>
            <a:pPr>
              <a:lnSpc>
                <a:spcPct val="130000"/>
              </a:lnSpc>
              <a:spcBef>
                <a:spcPct val="30000"/>
              </a:spcBef>
              <a:buFontTx/>
              <a:buChar char="•"/>
            </a:pPr>
            <a:r>
              <a:rPr lang="fr-FR" sz="1200" b="1" dirty="0">
                <a:latin typeface="Arial"/>
                <a:cs typeface="Arial"/>
              </a:rPr>
              <a:t> Clot </a:t>
            </a:r>
            <a:r>
              <a:rPr lang="fr-FR" sz="1200" b="1" dirty="0" err="1">
                <a:latin typeface="Arial"/>
                <a:cs typeface="Arial"/>
              </a:rPr>
              <a:t>degradation</a:t>
            </a:r>
            <a:endParaRPr lang="fr-FR" sz="1200" b="1" dirty="0">
              <a:latin typeface="Arial"/>
              <a:cs typeface="Arial"/>
            </a:endParaRPr>
          </a:p>
          <a:p>
            <a:pPr>
              <a:lnSpc>
                <a:spcPct val="130000"/>
              </a:lnSpc>
              <a:buFontTx/>
              <a:buChar char="•"/>
            </a:pPr>
            <a:r>
              <a:rPr lang="fr-FR" sz="1200" b="1" dirty="0">
                <a:latin typeface="Arial"/>
                <a:cs typeface="Arial"/>
              </a:rPr>
              <a:t> Borderline amplitude</a:t>
            </a:r>
          </a:p>
          <a:p>
            <a:pPr>
              <a:lnSpc>
                <a:spcPct val="130000"/>
              </a:lnSpc>
            </a:pPr>
            <a:r>
              <a:rPr lang="fr-FR" sz="1200" b="1" dirty="0">
                <a:latin typeface="Arial"/>
                <a:cs typeface="Arial"/>
              </a:rPr>
              <a:t> =&gt;</a:t>
            </a:r>
            <a:r>
              <a:rPr lang="fr-FR" sz="1200" b="1" dirty="0" err="1">
                <a:latin typeface="Arial"/>
                <a:cs typeface="Arial"/>
              </a:rPr>
              <a:t>here</a:t>
            </a:r>
            <a:r>
              <a:rPr lang="fr-FR" sz="1200" b="1" dirty="0">
                <a:latin typeface="Arial"/>
                <a:cs typeface="Arial"/>
              </a:rPr>
              <a:t> due to</a:t>
            </a:r>
          </a:p>
          <a:p>
            <a:pPr>
              <a:lnSpc>
                <a:spcPct val="130000"/>
              </a:lnSpc>
            </a:pPr>
            <a:r>
              <a:rPr lang="fr-FR" sz="1200" b="1" dirty="0">
                <a:latin typeface="Arial"/>
                <a:cs typeface="Arial"/>
              </a:rPr>
              <a:t>hyperfibrinolysis</a:t>
            </a:r>
            <a:endParaRPr lang="de-CH" sz="1200" b="1" dirty="0">
              <a:latin typeface="Arial"/>
              <a:cs typeface="Arial"/>
            </a:endParaRPr>
          </a:p>
        </p:txBody>
      </p:sp>
      <p:sp>
        <p:nvSpPr>
          <p:cNvPr id="9" name="Rectangle 9"/>
          <p:cNvSpPr>
            <a:spLocks noChangeArrowheads="1"/>
          </p:cNvSpPr>
          <p:nvPr/>
        </p:nvSpPr>
        <p:spPr bwMode="auto">
          <a:xfrm>
            <a:off x="6300788" y="5300663"/>
            <a:ext cx="2520950" cy="858697"/>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
                <a:effectLst>
                  <a:outerShdw dist="35921" dir="2700000" algn="ctr" rotWithShape="0">
                    <a:schemeClr val="bg2"/>
                  </a:outerShdw>
                </a:effectLst>
              </a14:hiddenEffects>
            </a:ext>
          </a:extLst>
        </p:spPr>
        <p:txBody>
          <a:bodyPr>
            <a:spAutoFit/>
          </a:bodyPr>
          <a:lstStyle/>
          <a:p>
            <a:pPr>
              <a:lnSpc>
                <a:spcPct val="130000"/>
              </a:lnSpc>
            </a:pPr>
            <a:r>
              <a:rPr lang="fr-FR" sz="1200" b="1" u="sng" dirty="0">
                <a:solidFill>
                  <a:srgbClr val="CC00FF"/>
                </a:solidFill>
                <a:latin typeface="Arial"/>
                <a:cs typeface="Arial"/>
              </a:rPr>
              <a:t>APTEM</a:t>
            </a:r>
            <a:r>
              <a:rPr lang="fr-FR" sz="1200" b="1" dirty="0">
                <a:latin typeface="Arial"/>
                <a:cs typeface="Arial"/>
              </a:rPr>
              <a:t>:</a:t>
            </a:r>
          </a:p>
          <a:p>
            <a:pPr>
              <a:lnSpc>
                <a:spcPct val="130000"/>
              </a:lnSpc>
              <a:spcBef>
                <a:spcPct val="30000"/>
              </a:spcBef>
              <a:buFontTx/>
              <a:buChar char="•"/>
            </a:pPr>
            <a:r>
              <a:rPr lang="fr-FR" sz="1200" b="1" dirty="0" err="1">
                <a:latin typeface="Arial"/>
                <a:cs typeface="Arial"/>
              </a:rPr>
              <a:t>Hyperfibrinolysisinhibited</a:t>
            </a:r>
            <a:endParaRPr lang="fr-FR" sz="1200" b="1" dirty="0">
              <a:latin typeface="Arial"/>
              <a:cs typeface="Arial"/>
            </a:endParaRPr>
          </a:p>
          <a:p>
            <a:pPr>
              <a:lnSpc>
                <a:spcPct val="130000"/>
              </a:lnSpc>
              <a:buFontTx/>
              <a:buChar char="•"/>
            </a:pPr>
            <a:r>
              <a:rPr lang="fr-FR" sz="1200" b="1" dirty="0">
                <a:latin typeface="Arial"/>
                <a:cs typeface="Arial"/>
              </a:rPr>
              <a:t> Amplitude back to normal</a:t>
            </a:r>
          </a:p>
        </p:txBody>
      </p:sp>
      <p:pic>
        <p:nvPicPr>
          <p:cNvPr id="10" name="Picture 3" descr="bild_1_fibtem"/>
          <p:cNvPicPr>
            <a:picLocks noChangeAspect="1" noChangeArrowheads="1"/>
          </p:cNvPicPr>
          <p:nvPr/>
        </p:nvPicPr>
        <p:blipFill>
          <a:blip r:embed="rId2">
            <a:lum bright="-2000" contrast="12000"/>
            <a:extLst>
              <a:ext uri="{28A0092B-C50C-407E-A947-70E740481C1C}">
                <a14:useLocalDpi xmlns:mc="http://schemas.openxmlformats.org/markup-compatibility/2006" xmlns:mv="urn:schemas-microsoft-com:mac:vml" xmlns:a14="http://schemas.microsoft.com/office/drawing/2010/main" xmlns="" val="0"/>
              </a:ext>
            </a:extLst>
          </a:blip>
          <a:srcRect t="5023" r="6329" b="13812"/>
          <a:stretch>
            <a:fillRect/>
          </a:stretch>
        </p:blipFill>
        <p:spPr bwMode="auto">
          <a:xfrm>
            <a:off x="3563938" y="3224213"/>
            <a:ext cx="2614612" cy="175101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pic>
        <p:nvPicPr>
          <p:cNvPr id="11" name="Picture 4" descr="bild_1_aptem"/>
          <p:cNvPicPr>
            <a:picLocks noChangeAspect="1" noChangeArrowheads="1"/>
          </p:cNvPicPr>
          <p:nvPr/>
        </p:nvPicPr>
        <p:blipFill>
          <a:blip r:embed="rId3">
            <a:lum bright="-2000" contrast="12000"/>
            <a:extLst>
              <a:ext uri="{28A0092B-C50C-407E-A947-70E740481C1C}">
                <a14:useLocalDpi xmlns:mc="http://schemas.openxmlformats.org/markup-compatibility/2006" xmlns:mv="urn:schemas-microsoft-com:mac:vml" xmlns:a14="http://schemas.microsoft.com/office/drawing/2010/main" xmlns="" val="0"/>
              </a:ext>
            </a:extLst>
          </a:blip>
          <a:srcRect t="5023" r="6329" b="13812"/>
          <a:stretch>
            <a:fillRect/>
          </a:stretch>
        </p:blipFill>
        <p:spPr bwMode="auto">
          <a:xfrm>
            <a:off x="6265863" y="3224213"/>
            <a:ext cx="2614612" cy="175101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pic>
        <p:nvPicPr>
          <p:cNvPr id="12" name="Picture 5" descr="bild_1_extem"/>
          <p:cNvPicPr>
            <a:picLocks noChangeAspect="1" noChangeArrowheads="1"/>
          </p:cNvPicPr>
          <p:nvPr/>
        </p:nvPicPr>
        <p:blipFill>
          <a:blip r:embed="rId4">
            <a:lum bright="-2000" contrast="12000"/>
            <a:extLst>
              <a:ext uri="{28A0092B-C50C-407E-A947-70E740481C1C}">
                <a14:useLocalDpi xmlns:mc="http://schemas.openxmlformats.org/markup-compatibility/2006" xmlns:mv="urn:schemas-microsoft-com:mac:vml" xmlns:a14="http://schemas.microsoft.com/office/drawing/2010/main" xmlns="" val="0"/>
              </a:ext>
            </a:extLst>
          </a:blip>
          <a:srcRect t="5023" r="6329" b="13812"/>
          <a:stretch>
            <a:fillRect/>
          </a:stretch>
        </p:blipFill>
        <p:spPr bwMode="auto">
          <a:xfrm>
            <a:off x="3563938" y="1412875"/>
            <a:ext cx="2614612" cy="175101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pic>
        <p:nvPicPr>
          <p:cNvPr id="13" name="Picture 6" descr="bild_1_intem"/>
          <p:cNvPicPr>
            <a:picLocks noChangeAspect="1" noChangeArrowheads="1"/>
          </p:cNvPicPr>
          <p:nvPr/>
        </p:nvPicPr>
        <p:blipFill>
          <a:blip r:embed="rId5">
            <a:lum bright="-2000" contrast="12000"/>
            <a:extLst>
              <a:ext uri="{28A0092B-C50C-407E-A947-70E740481C1C}">
                <a14:useLocalDpi xmlns:mc="http://schemas.openxmlformats.org/markup-compatibility/2006" xmlns:mv="urn:schemas-microsoft-com:mac:vml" xmlns:a14="http://schemas.microsoft.com/office/drawing/2010/main" xmlns="" val="0"/>
              </a:ext>
            </a:extLst>
          </a:blip>
          <a:srcRect t="5023" r="6329" b="13812"/>
          <a:stretch>
            <a:fillRect/>
          </a:stretch>
        </p:blipFill>
        <p:spPr bwMode="auto">
          <a:xfrm>
            <a:off x="6265863" y="1414463"/>
            <a:ext cx="2614612" cy="175101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sp>
        <p:nvSpPr>
          <p:cNvPr id="14" name="TextBox 13"/>
          <p:cNvSpPr txBox="1"/>
          <p:nvPr/>
        </p:nvSpPr>
        <p:spPr>
          <a:xfrm>
            <a:off x="390236" y="949617"/>
            <a:ext cx="8358477" cy="369332"/>
          </a:xfrm>
          <a:prstGeom prst="rect">
            <a:avLst/>
          </a:prstGeom>
          <a:noFill/>
        </p:spPr>
        <p:txBody>
          <a:bodyPr wrap="square" rtlCol="0">
            <a:spAutoFit/>
          </a:bodyPr>
          <a:lstStyle/>
          <a:p>
            <a:r>
              <a:rPr lang="en-US" b="1" dirty="0" smtClean="0"/>
              <a:t>ROTEM TEMOGRAM ………………. 5</a:t>
            </a:r>
            <a:endParaRPr lang="en-US" b="1" dirty="0"/>
          </a:p>
        </p:txBody>
      </p:sp>
    </p:spTree>
    <p:extLst>
      <p:ext uri="{BB962C8B-B14F-4D97-AF65-F5344CB8AC3E}">
        <p14:creationId xmlns:mc="http://schemas.openxmlformats.org/markup-compatibility/2006" xmlns:mv="urn:schemas-microsoft-com:mac:vml" xmlns:p14="http://schemas.microsoft.com/office/powerpoint/2010/main" xmlns="" val="28166743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p:cNvPicPr>
            <a:picLocks noChangeAspect="1" noChangeArrowheads="1"/>
          </p:cNvPicPr>
          <p:nvPr/>
        </p:nvPicPr>
        <p:blipFill>
          <a:blip r:embed="rId2"/>
          <a:srcRect/>
          <a:stretch>
            <a:fillRect/>
          </a:stretch>
        </p:blipFill>
        <p:spPr bwMode="auto">
          <a:xfrm>
            <a:off x="0" y="303213"/>
            <a:ext cx="9144000" cy="4741862"/>
          </a:xfrm>
          <a:prstGeom prst="rect">
            <a:avLst/>
          </a:prstGeom>
          <a:noFill/>
          <a:ln w="9525">
            <a:noFill/>
            <a:miter lim="800000"/>
            <a:headEnd/>
            <a:tailEnd/>
          </a:ln>
        </p:spPr>
      </p:pic>
      <p:pic>
        <p:nvPicPr>
          <p:cNvPr id="84995" name="Picture 3"/>
          <p:cNvPicPr>
            <a:picLocks noChangeAspect="1" noChangeArrowheads="1"/>
          </p:cNvPicPr>
          <p:nvPr/>
        </p:nvPicPr>
        <p:blipFill>
          <a:blip r:embed="rId3"/>
          <a:srcRect/>
          <a:stretch>
            <a:fillRect/>
          </a:stretch>
        </p:blipFill>
        <p:spPr bwMode="auto">
          <a:xfrm>
            <a:off x="0" y="15875"/>
            <a:ext cx="9144000" cy="1060450"/>
          </a:xfrm>
          <a:prstGeom prst="rect">
            <a:avLst/>
          </a:prstGeom>
          <a:noFill/>
          <a:ln w="9525">
            <a:noFill/>
            <a:miter lim="800000"/>
            <a:headEnd/>
            <a:tailEnd/>
          </a:ln>
        </p:spPr>
      </p:pic>
      <p:pic>
        <p:nvPicPr>
          <p:cNvPr id="958469" name="Picture 5"/>
          <p:cNvPicPr>
            <a:picLocks noChangeAspect="1" noChangeArrowheads="1"/>
          </p:cNvPicPr>
          <p:nvPr/>
        </p:nvPicPr>
        <p:blipFill>
          <a:blip r:embed="rId4"/>
          <a:srcRect/>
          <a:stretch>
            <a:fillRect/>
          </a:stretch>
        </p:blipFill>
        <p:spPr bwMode="auto">
          <a:xfrm>
            <a:off x="3822700" y="3784600"/>
            <a:ext cx="5321300" cy="2989263"/>
          </a:xfrm>
          <a:prstGeom prst="rect">
            <a:avLst/>
          </a:prstGeom>
          <a:noFill/>
          <a:ln w="9525">
            <a:noFill/>
            <a:miter lim="800000"/>
            <a:headEnd/>
            <a:tailEnd/>
          </a:ln>
        </p:spPr>
      </p:pic>
      <p:sp>
        <p:nvSpPr>
          <p:cNvPr id="4" name="Textfeld 3"/>
          <p:cNvSpPr txBox="1">
            <a:spLocks noChangeArrowheads="1"/>
          </p:cNvSpPr>
          <p:nvPr/>
        </p:nvSpPr>
        <p:spPr bwMode="auto">
          <a:xfrm>
            <a:off x="12700" y="3789363"/>
            <a:ext cx="3810000" cy="2984500"/>
          </a:xfrm>
          <a:prstGeom prst="rect">
            <a:avLst/>
          </a:prstGeom>
          <a:solidFill>
            <a:schemeClr val="bg1"/>
          </a:solidFill>
          <a:ln w="9525">
            <a:noFill/>
            <a:miter lim="800000"/>
            <a:headEnd/>
            <a:tailEnd/>
          </a:ln>
        </p:spPr>
        <p:txBody>
          <a:bodyPr>
            <a:spAutoFit/>
          </a:bodyPr>
          <a:lstStyle/>
          <a:p>
            <a:r>
              <a:rPr lang="en-US" altLang="de-DE" sz="2800" b="1">
                <a:latin typeface="Calibri" pitchFamily="34" charset="0"/>
              </a:rPr>
              <a:t>CONCLUSION</a:t>
            </a:r>
            <a:r>
              <a:rPr lang="en-US" altLang="de-DE" sz="2800">
                <a:latin typeface="Calibri" pitchFamily="34" charset="0"/>
              </a:rPr>
              <a:t>: FIBTEM is more sensitive than both EXTEM and k-TEG in the diagnosis of fibrinolysis in LTs. </a:t>
            </a:r>
          </a:p>
          <a:p>
            <a:endParaRPr lang="en-US" altLang="de-DE" sz="2400" b="1">
              <a:latin typeface="Calibri" pitchFamily="34" charset="0"/>
            </a:endParaRPr>
          </a:p>
          <a:p>
            <a:r>
              <a:rPr lang="en-US" altLang="de-DE" sz="2400" b="1">
                <a:latin typeface="Calibri" pitchFamily="34" charset="0"/>
              </a:rPr>
              <a:t>(ASA 2015 Abstract A1046) </a:t>
            </a:r>
          </a:p>
        </p:txBody>
      </p:sp>
      <p:pic>
        <p:nvPicPr>
          <p:cNvPr id="93193" name="Picture 9"/>
          <p:cNvPicPr>
            <a:picLocks noChangeAspect="1" noChangeArrowheads="1"/>
          </p:cNvPicPr>
          <p:nvPr/>
        </p:nvPicPr>
        <p:blipFill>
          <a:blip r:embed="rId5"/>
          <a:srcRect/>
          <a:stretch>
            <a:fillRect/>
          </a:stretch>
        </p:blipFill>
        <p:spPr bwMode="auto">
          <a:xfrm>
            <a:off x="12700" y="-26988"/>
            <a:ext cx="9131300" cy="3816351"/>
          </a:xfrm>
          <a:prstGeom prst="rect">
            <a:avLst/>
          </a:prstGeom>
          <a:noFill/>
          <a:ln w="9525">
            <a:noFill/>
            <a:miter lim="800000"/>
            <a:headEnd/>
            <a:tailEnd/>
          </a:ln>
        </p:spPr>
      </p:pic>
      <p:pic>
        <p:nvPicPr>
          <p:cNvPr id="93194" name="Picture 10"/>
          <p:cNvPicPr>
            <a:picLocks noChangeAspect="1" noChangeArrowheads="1"/>
          </p:cNvPicPr>
          <p:nvPr/>
        </p:nvPicPr>
        <p:blipFill>
          <a:blip r:embed="rId6"/>
          <a:srcRect/>
          <a:stretch>
            <a:fillRect/>
          </a:stretch>
        </p:blipFill>
        <p:spPr bwMode="auto">
          <a:xfrm>
            <a:off x="3792538" y="274638"/>
            <a:ext cx="4667250" cy="2952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958469"/>
                                        </p:tgtEl>
                                        <p:attrNameLst>
                                          <p:attrName>style.visibility</p:attrName>
                                        </p:attrNameLst>
                                      </p:cBhvr>
                                      <p:to>
                                        <p:strVal val="visible"/>
                                      </p:to>
                                    </p:set>
                                    <p:anim calcmode="lin" valueType="num">
                                      <p:cBhvr>
                                        <p:cTn id="7" dur="500" fill="hold"/>
                                        <p:tgtEl>
                                          <p:spTgt spid="958469"/>
                                        </p:tgtEl>
                                        <p:attrNameLst>
                                          <p:attrName>ppt_w</p:attrName>
                                        </p:attrNameLst>
                                      </p:cBhvr>
                                      <p:tavLst>
                                        <p:tav tm="0">
                                          <p:val>
                                            <p:fltVal val="0"/>
                                          </p:val>
                                        </p:tav>
                                        <p:tav tm="100000">
                                          <p:val>
                                            <p:strVal val="#ppt_w"/>
                                          </p:val>
                                        </p:tav>
                                      </p:tavLst>
                                    </p:anim>
                                    <p:anim calcmode="lin" valueType="num">
                                      <p:cBhvr>
                                        <p:cTn id="8" dur="500" fill="hold"/>
                                        <p:tgtEl>
                                          <p:spTgt spid="958469"/>
                                        </p:tgtEl>
                                        <p:attrNameLst>
                                          <p:attrName>ppt_h</p:attrName>
                                        </p:attrNameLst>
                                      </p:cBhvr>
                                      <p:tavLst>
                                        <p:tav tm="0">
                                          <p:val>
                                            <p:fltVal val="0"/>
                                          </p:val>
                                        </p:tav>
                                        <p:tav tm="100000">
                                          <p:val>
                                            <p:strVal val="#ppt_h"/>
                                          </p:val>
                                        </p:tav>
                                      </p:tavLst>
                                    </p:anim>
                                    <p:animEffect transition="in" filter="fade">
                                      <p:cBhvr>
                                        <p:cTn id="9" dur="500"/>
                                        <p:tgtEl>
                                          <p:spTgt spid="958469"/>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16" fill="hold" nodeType="clickEffect">
                                  <p:stCondLst>
                                    <p:cond delay="0"/>
                                  </p:stCondLst>
                                  <p:childTnLst>
                                    <p:set>
                                      <p:cBhvr>
                                        <p:cTn id="20" dur="1" fill="hold">
                                          <p:stCondLst>
                                            <p:cond delay="0"/>
                                          </p:stCondLst>
                                        </p:cTn>
                                        <p:tgtEl>
                                          <p:spTgt spid="93193"/>
                                        </p:tgtEl>
                                        <p:attrNameLst>
                                          <p:attrName>style.visibility</p:attrName>
                                        </p:attrNameLst>
                                      </p:cBhvr>
                                      <p:to>
                                        <p:strVal val="visible"/>
                                      </p:to>
                                    </p:set>
                                    <p:anim calcmode="lin" valueType="num">
                                      <p:cBhvr>
                                        <p:cTn id="21" dur="500" fill="hold"/>
                                        <p:tgtEl>
                                          <p:spTgt spid="93193"/>
                                        </p:tgtEl>
                                        <p:attrNameLst>
                                          <p:attrName>ppt_w</p:attrName>
                                        </p:attrNameLst>
                                      </p:cBhvr>
                                      <p:tavLst>
                                        <p:tav tm="0">
                                          <p:val>
                                            <p:fltVal val="0"/>
                                          </p:val>
                                        </p:tav>
                                        <p:tav tm="100000">
                                          <p:val>
                                            <p:strVal val="#ppt_w"/>
                                          </p:val>
                                        </p:tav>
                                      </p:tavLst>
                                    </p:anim>
                                    <p:anim calcmode="lin" valueType="num">
                                      <p:cBhvr>
                                        <p:cTn id="22" dur="500" fill="hold"/>
                                        <p:tgtEl>
                                          <p:spTgt spid="93193"/>
                                        </p:tgtEl>
                                        <p:attrNameLst>
                                          <p:attrName>ppt_h</p:attrName>
                                        </p:attrNameLst>
                                      </p:cBhvr>
                                      <p:tavLst>
                                        <p:tav tm="0">
                                          <p:val>
                                            <p:fltVal val="0"/>
                                          </p:val>
                                        </p:tav>
                                        <p:tav tm="100000">
                                          <p:val>
                                            <p:strVal val="#ppt_h"/>
                                          </p:val>
                                        </p:tav>
                                      </p:tavLst>
                                    </p:anim>
                                    <p:animEffect transition="in" filter="fade">
                                      <p:cBhvr>
                                        <p:cTn id="23" dur="500"/>
                                        <p:tgtEl>
                                          <p:spTgt spid="93193"/>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16" fill="hold" nodeType="clickEffect">
                                  <p:stCondLst>
                                    <p:cond delay="0"/>
                                  </p:stCondLst>
                                  <p:childTnLst>
                                    <p:set>
                                      <p:cBhvr>
                                        <p:cTn id="27" dur="1" fill="hold">
                                          <p:stCondLst>
                                            <p:cond delay="0"/>
                                          </p:stCondLst>
                                        </p:cTn>
                                        <p:tgtEl>
                                          <p:spTgt spid="93194"/>
                                        </p:tgtEl>
                                        <p:attrNameLst>
                                          <p:attrName>style.visibility</p:attrName>
                                        </p:attrNameLst>
                                      </p:cBhvr>
                                      <p:to>
                                        <p:strVal val="visible"/>
                                      </p:to>
                                    </p:set>
                                    <p:anim calcmode="lin" valueType="num">
                                      <p:cBhvr>
                                        <p:cTn id="28" dur="500" fill="hold"/>
                                        <p:tgtEl>
                                          <p:spTgt spid="93194"/>
                                        </p:tgtEl>
                                        <p:attrNameLst>
                                          <p:attrName>ppt_w</p:attrName>
                                        </p:attrNameLst>
                                      </p:cBhvr>
                                      <p:tavLst>
                                        <p:tav tm="0">
                                          <p:val>
                                            <p:fltVal val="0"/>
                                          </p:val>
                                        </p:tav>
                                        <p:tav tm="100000">
                                          <p:val>
                                            <p:strVal val="#ppt_w"/>
                                          </p:val>
                                        </p:tav>
                                      </p:tavLst>
                                    </p:anim>
                                    <p:anim calcmode="lin" valueType="num">
                                      <p:cBhvr>
                                        <p:cTn id="29" dur="500" fill="hold"/>
                                        <p:tgtEl>
                                          <p:spTgt spid="93194"/>
                                        </p:tgtEl>
                                        <p:attrNameLst>
                                          <p:attrName>ppt_h</p:attrName>
                                        </p:attrNameLst>
                                      </p:cBhvr>
                                      <p:tavLst>
                                        <p:tav tm="0">
                                          <p:val>
                                            <p:fltVal val="0"/>
                                          </p:val>
                                        </p:tav>
                                        <p:tav tm="100000">
                                          <p:val>
                                            <p:strVal val="#ppt_h"/>
                                          </p:val>
                                        </p:tav>
                                      </p:tavLst>
                                    </p:anim>
                                    <p:animEffect transition="in" filter="fade">
                                      <p:cBhvr>
                                        <p:cTn id="30" dur="500"/>
                                        <p:tgtEl>
                                          <p:spTgt spid="93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RAPID ASSESSMENT IN ONLY 10 MINUTES</a:t>
            </a:r>
            <a:endParaRPr lang="en-US" dirty="0"/>
          </a:p>
        </p:txBody>
      </p:sp>
      <p:grpSp>
        <p:nvGrpSpPr>
          <p:cNvPr id="3" name="Group 4"/>
          <p:cNvGrpSpPr/>
          <p:nvPr/>
        </p:nvGrpSpPr>
        <p:grpSpPr>
          <a:xfrm>
            <a:off x="1475581" y="1676400"/>
            <a:ext cx="6192838" cy="4564360"/>
            <a:chOff x="1331640" y="1988840"/>
            <a:chExt cx="6192838" cy="4564360"/>
          </a:xfrm>
        </p:grpSpPr>
        <p:sp>
          <p:nvSpPr>
            <p:cNvPr id="6" name="Rectangle 264"/>
            <p:cNvSpPr>
              <a:spLocks noChangeArrowheads="1"/>
            </p:cNvSpPr>
            <p:nvPr/>
          </p:nvSpPr>
          <p:spPr bwMode="auto">
            <a:xfrm>
              <a:off x="1331640" y="2204864"/>
              <a:ext cx="6192838" cy="3529013"/>
            </a:xfrm>
            <a:prstGeom prst="rect">
              <a:avLst/>
            </a:prstGeom>
            <a:solidFill>
              <a:srgbClr val="3366FF"/>
            </a:solidFill>
            <a:ln w="9525">
              <a:solidFill>
                <a:srgbClr val="FF3300"/>
              </a:solidFill>
              <a:miter lim="800000"/>
              <a:headEnd/>
              <a:tailEnd/>
            </a:ln>
          </p:spPr>
          <p:txBody>
            <a:bodyPr/>
            <a:lstStyle/>
            <a:p>
              <a:endParaRPr lang="en-US">
                <a:solidFill>
                  <a:srgbClr val="142D78"/>
                </a:solidFill>
              </a:endParaRPr>
            </a:p>
          </p:txBody>
        </p:sp>
        <p:pic>
          <p:nvPicPr>
            <p:cNvPr id="7" name="Picture 82"/>
            <p:cNvPicPr>
              <a:picLocks noChangeAspect="1" noChangeArrowheads="1"/>
            </p:cNvPicPr>
            <p:nvPr/>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rcRect/>
            <a:stretch>
              <a:fillRect/>
            </a:stretch>
          </p:blipFill>
          <p:spPr bwMode="auto">
            <a:xfrm>
              <a:off x="2646363" y="2324100"/>
              <a:ext cx="238125" cy="8509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pic>
          <p:nvPicPr>
            <p:cNvPr id="8" name="Picture 83"/>
            <p:cNvPicPr>
              <a:picLocks noChangeAspect="1" noChangeArrowheads="1"/>
            </p:cNvPicPr>
            <p:nvPr/>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rcRect/>
            <a:stretch>
              <a:fillRect/>
            </a:stretch>
          </p:blipFill>
          <p:spPr bwMode="auto">
            <a:xfrm>
              <a:off x="2646363" y="3175000"/>
              <a:ext cx="231775" cy="8509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pic>
          <p:nvPicPr>
            <p:cNvPr id="9" name="Picture 85"/>
            <p:cNvPicPr>
              <a:picLocks noChangeAspect="1" noChangeArrowheads="1"/>
            </p:cNvPicPr>
            <p:nvPr/>
          </p:nvPicPr>
          <p:blipFill>
            <a:blip r:embed="rId4">
              <a:extLst>
                <a:ext uri="{28A0092B-C50C-407E-A947-70E740481C1C}">
                  <a14:useLocalDpi xmlns:mc="http://schemas.openxmlformats.org/markup-compatibility/2006" xmlns:mv="urn:schemas-microsoft-com:mac:vml" xmlns:a14="http://schemas.microsoft.com/office/drawing/2010/main" xmlns="" val="0"/>
                </a:ext>
              </a:extLst>
            </a:blip>
            <a:srcRect/>
            <a:stretch>
              <a:fillRect/>
            </a:stretch>
          </p:blipFill>
          <p:spPr bwMode="auto">
            <a:xfrm>
              <a:off x="2646363" y="4025900"/>
              <a:ext cx="234950" cy="85883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pic>
          <p:nvPicPr>
            <p:cNvPr id="10" name="Picture 86"/>
            <p:cNvPicPr>
              <a:picLocks noChangeAspect="1" noChangeArrowheads="1"/>
            </p:cNvPicPr>
            <p:nvPr/>
          </p:nvPicPr>
          <p:blipFill>
            <a:blip r:embed="rId5">
              <a:extLst>
                <a:ext uri="{28A0092B-C50C-407E-A947-70E740481C1C}">
                  <a14:useLocalDpi xmlns:mc="http://schemas.openxmlformats.org/markup-compatibility/2006" xmlns:mv="urn:schemas-microsoft-com:mac:vml" xmlns:a14="http://schemas.microsoft.com/office/drawing/2010/main" xmlns="" val="0"/>
                </a:ext>
              </a:extLst>
            </a:blip>
            <a:srcRect/>
            <a:stretch>
              <a:fillRect/>
            </a:stretch>
          </p:blipFill>
          <p:spPr bwMode="auto">
            <a:xfrm>
              <a:off x="4113213" y="2324100"/>
              <a:ext cx="214312" cy="8509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pic>
          <p:nvPicPr>
            <p:cNvPr id="11" name="Picture 87"/>
            <p:cNvPicPr>
              <a:picLocks noChangeAspect="1" noChangeArrowheads="1"/>
            </p:cNvPicPr>
            <p:nvPr/>
          </p:nvPicPr>
          <p:blipFill>
            <a:blip r:embed="rId6">
              <a:extLst>
                <a:ext uri="{28A0092B-C50C-407E-A947-70E740481C1C}">
                  <a14:useLocalDpi xmlns:mc="http://schemas.openxmlformats.org/markup-compatibility/2006" xmlns:mv="urn:schemas-microsoft-com:mac:vml" xmlns:a14="http://schemas.microsoft.com/office/drawing/2010/main" xmlns="" val="0"/>
                </a:ext>
              </a:extLst>
            </a:blip>
            <a:srcRect/>
            <a:stretch>
              <a:fillRect/>
            </a:stretch>
          </p:blipFill>
          <p:spPr bwMode="auto">
            <a:xfrm>
              <a:off x="4113213" y="3175000"/>
              <a:ext cx="230187" cy="8509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pic>
          <p:nvPicPr>
            <p:cNvPr id="12" name="Picture 90"/>
            <p:cNvPicPr>
              <a:picLocks noChangeAspect="1" noChangeArrowheads="1"/>
            </p:cNvPicPr>
            <p:nvPr/>
          </p:nvPicPr>
          <p:blipFill>
            <a:blip r:embed="rId7">
              <a:extLst>
                <a:ext uri="{28A0092B-C50C-407E-A947-70E740481C1C}">
                  <a14:useLocalDpi xmlns:mc="http://schemas.openxmlformats.org/markup-compatibility/2006" xmlns:mv="urn:schemas-microsoft-com:mac:vml" xmlns:a14="http://schemas.microsoft.com/office/drawing/2010/main" xmlns="" val="0"/>
                </a:ext>
              </a:extLst>
            </a:blip>
            <a:srcRect/>
            <a:stretch>
              <a:fillRect/>
            </a:stretch>
          </p:blipFill>
          <p:spPr bwMode="auto">
            <a:xfrm>
              <a:off x="5724525" y="2333625"/>
              <a:ext cx="271463" cy="8509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pic>
          <p:nvPicPr>
            <p:cNvPr id="13" name="Picture 91"/>
            <p:cNvPicPr>
              <a:picLocks noChangeAspect="1" noChangeArrowheads="1"/>
            </p:cNvPicPr>
            <p:nvPr/>
          </p:nvPicPr>
          <p:blipFill>
            <a:blip r:embed="rId8">
              <a:extLst>
                <a:ext uri="{28A0092B-C50C-407E-A947-70E740481C1C}">
                  <a14:useLocalDpi xmlns:mc="http://schemas.openxmlformats.org/markup-compatibility/2006" xmlns:mv="urn:schemas-microsoft-com:mac:vml" xmlns:a14="http://schemas.microsoft.com/office/drawing/2010/main" xmlns="" val="0"/>
                </a:ext>
              </a:extLst>
            </a:blip>
            <a:srcRect/>
            <a:stretch>
              <a:fillRect/>
            </a:stretch>
          </p:blipFill>
          <p:spPr bwMode="auto">
            <a:xfrm>
              <a:off x="5724525" y="3184525"/>
              <a:ext cx="276225" cy="84931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sp>
          <p:nvSpPr>
            <p:cNvPr id="14" name="Rectangle 94"/>
            <p:cNvSpPr>
              <a:spLocks noChangeArrowheads="1"/>
            </p:cNvSpPr>
            <p:nvPr/>
          </p:nvSpPr>
          <p:spPr bwMode="auto">
            <a:xfrm>
              <a:off x="1905000" y="2633663"/>
              <a:ext cx="622300" cy="212725"/>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lIns="0" tIns="0" rIns="0" bIns="0">
              <a:spAutoFit/>
            </a:bodyPr>
            <a:lstStyle/>
            <a:p>
              <a:pPr defTabSz="995363"/>
              <a:r>
                <a:rPr lang="de-DE" sz="1400">
                  <a:solidFill>
                    <a:srgbClr val="FFFF00"/>
                  </a:solidFill>
                </a:rPr>
                <a:t>EXTEM</a:t>
              </a:r>
              <a:endParaRPr lang="de-DE">
                <a:solidFill>
                  <a:srgbClr val="142D78"/>
                </a:solidFill>
              </a:endParaRPr>
            </a:p>
          </p:txBody>
        </p:sp>
        <p:sp>
          <p:nvSpPr>
            <p:cNvPr id="15" name="Rectangle 95"/>
            <p:cNvSpPr>
              <a:spLocks noChangeArrowheads="1"/>
            </p:cNvSpPr>
            <p:nvPr/>
          </p:nvSpPr>
          <p:spPr bwMode="auto">
            <a:xfrm>
              <a:off x="1889125" y="3532188"/>
              <a:ext cx="550863" cy="212725"/>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lIns="0" tIns="0" rIns="0" bIns="0">
              <a:spAutoFit/>
            </a:bodyPr>
            <a:lstStyle/>
            <a:p>
              <a:pPr defTabSz="995363"/>
              <a:r>
                <a:rPr lang="de-DE" sz="1400">
                  <a:solidFill>
                    <a:srgbClr val="FFFF00"/>
                  </a:solidFill>
                </a:rPr>
                <a:t>INTEM</a:t>
              </a:r>
              <a:endParaRPr lang="de-DE">
                <a:solidFill>
                  <a:srgbClr val="142D78"/>
                </a:solidFill>
              </a:endParaRPr>
            </a:p>
          </p:txBody>
        </p:sp>
        <p:sp>
          <p:nvSpPr>
            <p:cNvPr id="16" name="Rectangle 96"/>
            <p:cNvSpPr>
              <a:spLocks noChangeArrowheads="1"/>
            </p:cNvSpPr>
            <p:nvPr/>
          </p:nvSpPr>
          <p:spPr bwMode="auto">
            <a:xfrm>
              <a:off x="1879600" y="4379913"/>
              <a:ext cx="657225" cy="212725"/>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lIns="0" tIns="0" rIns="0" bIns="0">
              <a:spAutoFit/>
            </a:bodyPr>
            <a:lstStyle/>
            <a:p>
              <a:pPr defTabSz="995363"/>
              <a:r>
                <a:rPr lang="de-DE" sz="1400">
                  <a:solidFill>
                    <a:srgbClr val="FFFF00"/>
                  </a:solidFill>
                </a:rPr>
                <a:t>FIBTEM</a:t>
              </a:r>
              <a:endParaRPr lang="de-DE">
                <a:solidFill>
                  <a:srgbClr val="142D78"/>
                </a:solidFill>
              </a:endParaRPr>
            </a:p>
          </p:txBody>
        </p:sp>
        <p:sp>
          <p:nvSpPr>
            <p:cNvPr id="17" name="Rectangle 97"/>
            <p:cNvSpPr>
              <a:spLocks noChangeArrowheads="1"/>
            </p:cNvSpPr>
            <p:nvPr/>
          </p:nvSpPr>
          <p:spPr bwMode="auto">
            <a:xfrm>
              <a:off x="2699792" y="5213350"/>
              <a:ext cx="748603" cy="215444"/>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lIns="0" tIns="0" rIns="0" bIns="0">
              <a:spAutoFit/>
            </a:bodyPr>
            <a:lstStyle/>
            <a:p>
              <a:pPr defTabSz="995363"/>
              <a:r>
                <a:rPr lang="de-DE" sz="1400" dirty="0" smtClean="0">
                  <a:solidFill>
                    <a:srgbClr val="FFFF00"/>
                  </a:solidFill>
                </a:rPr>
                <a:t>HEPTEM</a:t>
              </a:r>
              <a:endParaRPr lang="de-DE" dirty="0">
                <a:solidFill>
                  <a:srgbClr val="142D78"/>
                </a:solidFill>
              </a:endParaRPr>
            </a:p>
          </p:txBody>
        </p:sp>
        <p:sp>
          <p:nvSpPr>
            <p:cNvPr id="18" name="Rectangle 98"/>
            <p:cNvSpPr>
              <a:spLocks noChangeArrowheads="1"/>
            </p:cNvSpPr>
            <p:nvPr/>
          </p:nvSpPr>
          <p:spPr bwMode="auto">
            <a:xfrm>
              <a:off x="2974975" y="2493963"/>
              <a:ext cx="203200" cy="1524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lIns="0" tIns="0" rIns="0" bIns="0">
              <a:spAutoFit/>
            </a:bodyPr>
            <a:lstStyle/>
            <a:p>
              <a:pPr defTabSz="995363"/>
              <a:r>
                <a:rPr lang="de-DE" sz="1000">
                  <a:solidFill>
                    <a:srgbClr val="FFFFFF"/>
                  </a:solidFill>
                </a:rPr>
                <a:t>CT </a:t>
              </a:r>
              <a:endParaRPr lang="de-DE">
                <a:solidFill>
                  <a:srgbClr val="142D78"/>
                </a:solidFill>
              </a:endParaRPr>
            </a:p>
          </p:txBody>
        </p:sp>
        <p:sp>
          <p:nvSpPr>
            <p:cNvPr id="19" name="Rectangle 99"/>
            <p:cNvSpPr>
              <a:spLocks noChangeArrowheads="1"/>
            </p:cNvSpPr>
            <p:nvPr/>
          </p:nvSpPr>
          <p:spPr bwMode="auto">
            <a:xfrm>
              <a:off x="2974975" y="2640013"/>
              <a:ext cx="241300" cy="1524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lIns="0" tIns="0" rIns="0" bIns="0">
              <a:spAutoFit/>
            </a:bodyPr>
            <a:lstStyle/>
            <a:p>
              <a:pPr defTabSz="995363"/>
              <a:r>
                <a:rPr lang="de-DE" sz="1000">
                  <a:solidFill>
                    <a:srgbClr val="FFFFFF"/>
                  </a:solidFill>
                </a:rPr>
                <a:t>CFT</a:t>
              </a:r>
              <a:endParaRPr lang="de-DE">
                <a:solidFill>
                  <a:srgbClr val="142D78"/>
                </a:solidFill>
              </a:endParaRPr>
            </a:p>
          </p:txBody>
        </p:sp>
        <p:sp>
          <p:nvSpPr>
            <p:cNvPr id="20" name="Rectangle 100"/>
            <p:cNvSpPr>
              <a:spLocks noChangeArrowheads="1"/>
            </p:cNvSpPr>
            <p:nvPr/>
          </p:nvSpPr>
          <p:spPr bwMode="auto">
            <a:xfrm>
              <a:off x="2974975" y="2786063"/>
              <a:ext cx="226024" cy="15388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lIns="0" tIns="0" rIns="0" bIns="0">
              <a:spAutoFit/>
            </a:bodyPr>
            <a:lstStyle/>
            <a:p>
              <a:pPr defTabSz="995363"/>
              <a:r>
                <a:rPr lang="de-DE" sz="1000" dirty="0" smtClean="0">
                  <a:solidFill>
                    <a:srgbClr val="FFFFFF"/>
                  </a:solidFill>
                </a:rPr>
                <a:t>A10</a:t>
              </a:r>
              <a:endParaRPr lang="de-DE" dirty="0">
                <a:solidFill>
                  <a:srgbClr val="142D78"/>
                </a:solidFill>
              </a:endParaRPr>
            </a:p>
          </p:txBody>
        </p:sp>
        <p:sp>
          <p:nvSpPr>
            <p:cNvPr id="21" name="Rectangle 101"/>
            <p:cNvSpPr>
              <a:spLocks noChangeArrowheads="1"/>
            </p:cNvSpPr>
            <p:nvPr/>
          </p:nvSpPr>
          <p:spPr bwMode="auto">
            <a:xfrm>
              <a:off x="2974975" y="2932113"/>
              <a:ext cx="571500" cy="1524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lIns="0" tIns="0" rIns="0" bIns="0">
              <a:spAutoFit/>
            </a:bodyPr>
            <a:lstStyle/>
            <a:p>
              <a:pPr defTabSz="995363"/>
              <a:r>
                <a:rPr lang="de-DE" sz="1000">
                  <a:solidFill>
                    <a:srgbClr val="FFFFFF"/>
                  </a:solidFill>
                </a:rPr>
                <a:t>in normal </a:t>
              </a:r>
              <a:endParaRPr lang="de-DE">
                <a:solidFill>
                  <a:srgbClr val="142D78"/>
                </a:solidFill>
              </a:endParaRPr>
            </a:p>
          </p:txBody>
        </p:sp>
        <p:sp>
          <p:nvSpPr>
            <p:cNvPr id="22" name="Rectangle 102"/>
            <p:cNvSpPr>
              <a:spLocks noChangeArrowheads="1"/>
            </p:cNvSpPr>
            <p:nvPr/>
          </p:nvSpPr>
          <p:spPr bwMode="auto">
            <a:xfrm>
              <a:off x="2974975" y="4292600"/>
              <a:ext cx="226024" cy="15388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lIns="0" tIns="0" rIns="0" bIns="0">
              <a:spAutoFit/>
            </a:bodyPr>
            <a:lstStyle/>
            <a:p>
              <a:pPr defTabSz="995363"/>
              <a:r>
                <a:rPr lang="de-DE" sz="1000" dirty="0" smtClean="0">
                  <a:solidFill>
                    <a:srgbClr val="FFFFFF"/>
                  </a:solidFill>
                </a:rPr>
                <a:t>A10</a:t>
              </a:r>
              <a:endParaRPr lang="de-DE" dirty="0">
                <a:solidFill>
                  <a:srgbClr val="142D78"/>
                </a:solidFill>
              </a:endParaRPr>
            </a:p>
          </p:txBody>
        </p:sp>
        <p:sp>
          <p:nvSpPr>
            <p:cNvPr id="23" name="Rectangle 103"/>
            <p:cNvSpPr>
              <a:spLocks noChangeArrowheads="1"/>
            </p:cNvSpPr>
            <p:nvPr/>
          </p:nvSpPr>
          <p:spPr bwMode="auto">
            <a:xfrm>
              <a:off x="2974975" y="4438650"/>
              <a:ext cx="533400" cy="1524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lIns="0" tIns="0" rIns="0" bIns="0">
              <a:spAutoFit/>
            </a:bodyPr>
            <a:lstStyle/>
            <a:p>
              <a:pPr defTabSz="995363"/>
              <a:r>
                <a:rPr lang="de-DE" sz="1000">
                  <a:solidFill>
                    <a:srgbClr val="FFFFFF"/>
                  </a:solidFill>
                </a:rPr>
                <a:t>in normal</a:t>
              </a:r>
              <a:endParaRPr lang="de-DE">
                <a:solidFill>
                  <a:srgbClr val="142D78"/>
                </a:solidFill>
              </a:endParaRPr>
            </a:p>
          </p:txBody>
        </p:sp>
        <p:sp>
          <p:nvSpPr>
            <p:cNvPr id="24" name="Rectangle 104"/>
            <p:cNvSpPr>
              <a:spLocks noChangeArrowheads="1"/>
            </p:cNvSpPr>
            <p:nvPr/>
          </p:nvSpPr>
          <p:spPr bwMode="auto">
            <a:xfrm>
              <a:off x="3505200" y="4438650"/>
              <a:ext cx="342900" cy="1524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lIns="0" tIns="0" rIns="0" bIns="0">
              <a:spAutoFit/>
            </a:bodyPr>
            <a:lstStyle/>
            <a:p>
              <a:pPr defTabSz="995363"/>
              <a:r>
                <a:rPr lang="de-DE" sz="1000">
                  <a:solidFill>
                    <a:srgbClr val="FFFFFF"/>
                  </a:solidFill>
                </a:rPr>
                <a:t>range</a:t>
              </a:r>
              <a:endParaRPr lang="de-DE">
                <a:solidFill>
                  <a:srgbClr val="142D78"/>
                </a:solidFill>
              </a:endParaRPr>
            </a:p>
          </p:txBody>
        </p:sp>
        <p:sp>
          <p:nvSpPr>
            <p:cNvPr id="25" name="Rectangle 105"/>
            <p:cNvSpPr>
              <a:spLocks noChangeArrowheads="1"/>
            </p:cNvSpPr>
            <p:nvPr/>
          </p:nvSpPr>
          <p:spPr bwMode="auto">
            <a:xfrm>
              <a:off x="2962275" y="5027613"/>
              <a:ext cx="65" cy="323165"/>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lIns="0" tIns="0" rIns="0" bIns="0">
              <a:spAutoFit/>
            </a:bodyPr>
            <a:lstStyle/>
            <a:p>
              <a:pPr defTabSz="995363"/>
              <a:endParaRPr lang="de-DE" dirty="0">
                <a:solidFill>
                  <a:srgbClr val="142D78"/>
                </a:solidFill>
              </a:endParaRPr>
            </a:p>
          </p:txBody>
        </p:sp>
        <p:sp>
          <p:nvSpPr>
            <p:cNvPr id="26" name="Rectangle 116"/>
            <p:cNvSpPr>
              <a:spLocks noChangeArrowheads="1"/>
            </p:cNvSpPr>
            <p:nvPr/>
          </p:nvSpPr>
          <p:spPr bwMode="auto">
            <a:xfrm>
              <a:off x="6105525" y="4292600"/>
              <a:ext cx="226024" cy="15388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lIns="0" tIns="0" rIns="0" bIns="0">
              <a:spAutoFit/>
            </a:bodyPr>
            <a:lstStyle/>
            <a:p>
              <a:pPr defTabSz="995363"/>
              <a:r>
                <a:rPr lang="de-DE" sz="1000" dirty="0" smtClean="0">
                  <a:solidFill>
                    <a:srgbClr val="FFFFFF"/>
                  </a:solidFill>
                </a:rPr>
                <a:t>A10</a:t>
              </a:r>
              <a:endParaRPr lang="de-DE" dirty="0">
                <a:solidFill>
                  <a:srgbClr val="142D78"/>
                </a:solidFill>
              </a:endParaRPr>
            </a:p>
          </p:txBody>
        </p:sp>
        <p:sp>
          <p:nvSpPr>
            <p:cNvPr id="27" name="Rectangle 117"/>
            <p:cNvSpPr>
              <a:spLocks noChangeArrowheads="1"/>
            </p:cNvSpPr>
            <p:nvPr/>
          </p:nvSpPr>
          <p:spPr bwMode="auto">
            <a:xfrm>
              <a:off x="6105525" y="4438650"/>
              <a:ext cx="886461" cy="15388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lIns="0" tIns="0" rIns="0" bIns="0">
              <a:spAutoFit/>
            </a:bodyPr>
            <a:lstStyle/>
            <a:p>
              <a:pPr defTabSz="995363"/>
              <a:r>
                <a:rPr lang="de-DE" sz="1000" dirty="0">
                  <a:solidFill>
                    <a:srgbClr val="FFFFFF"/>
                  </a:solidFill>
                </a:rPr>
                <a:t>in </a:t>
              </a:r>
              <a:r>
                <a:rPr lang="de-DE" sz="1000" dirty="0" smtClean="0">
                  <a:solidFill>
                    <a:srgbClr val="FFFFFF"/>
                  </a:solidFill>
                </a:rPr>
                <a:t>normal range</a:t>
              </a:r>
              <a:endParaRPr lang="de-DE" dirty="0">
                <a:solidFill>
                  <a:srgbClr val="142D78"/>
                </a:solidFill>
              </a:endParaRPr>
            </a:p>
          </p:txBody>
        </p:sp>
        <p:sp>
          <p:nvSpPr>
            <p:cNvPr id="28" name="Rectangle 119"/>
            <p:cNvSpPr>
              <a:spLocks noChangeArrowheads="1"/>
            </p:cNvSpPr>
            <p:nvPr/>
          </p:nvSpPr>
          <p:spPr bwMode="auto">
            <a:xfrm>
              <a:off x="4440238" y="4292600"/>
              <a:ext cx="226024" cy="15388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lIns="0" tIns="0" rIns="0" bIns="0">
              <a:spAutoFit/>
            </a:bodyPr>
            <a:lstStyle/>
            <a:p>
              <a:pPr defTabSz="995363"/>
              <a:r>
                <a:rPr lang="de-DE" sz="1000" dirty="0" smtClean="0">
                  <a:solidFill>
                    <a:srgbClr val="FFFFFF"/>
                  </a:solidFill>
                </a:rPr>
                <a:t>A10</a:t>
              </a:r>
              <a:endParaRPr lang="de-DE" dirty="0">
                <a:solidFill>
                  <a:srgbClr val="142D78"/>
                </a:solidFill>
              </a:endParaRPr>
            </a:p>
          </p:txBody>
        </p:sp>
        <p:sp>
          <p:nvSpPr>
            <p:cNvPr id="29" name="Rectangle 120"/>
            <p:cNvSpPr>
              <a:spLocks noChangeArrowheads="1"/>
            </p:cNvSpPr>
            <p:nvPr/>
          </p:nvSpPr>
          <p:spPr bwMode="auto">
            <a:xfrm>
              <a:off x="4440238" y="4438650"/>
              <a:ext cx="533400" cy="1524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lIns="0" tIns="0" rIns="0" bIns="0">
              <a:spAutoFit/>
            </a:bodyPr>
            <a:lstStyle/>
            <a:p>
              <a:pPr defTabSz="995363"/>
              <a:r>
                <a:rPr lang="de-DE" sz="1000">
                  <a:solidFill>
                    <a:srgbClr val="FFFFFF"/>
                  </a:solidFill>
                </a:rPr>
                <a:t>in normal</a:t>
              </a:r>
              <a:endParaRPr lang="de-DE">
                <a:solidFill>
                  <a:srgbClr val="142D78"/>
                </a:solidFill>
              </a:endParaRPr>
            </a:p>
          </p:txBody>
        </p:sp>
        <p:sp>
          <p:nvSpPr>
            <p:cNvPr id="30" name="Rectangle 121"/>
            <p:cNvSpPr>
              <a:spLocks noChangeArrowheads="1"/>
            </p:cNvSpPr>
            <p:nvPr/>
          </p:nvSpPr>
          <p:spPr bwMode="auto">
            <a:xfrm>
              <a:off x="4972050" y="4438650"/>
              <a:ext cx="342900" cy="1524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lIns="0" tIns="0" rIns="0" bIns="0">
              <a:spAutoFit/>
            </a:bodyPr>
            <a:lstStyle/>
            <a:p>
              <a:pPr defTabSz="995363"/>
              <a:r>
                <a:rPr lang="de-DE" sz="1000">
                  <a:solidFill>
                    <a:srgbClr val="FFFFFF"/>
                  </a:solidFill>
                </a:rPr>
                <a:t>range</a:t>
              </a:r>
              <a:endParaRPr lang="de-DE">
                <a:solidFill>
                  <a:srgbClr val="142D78"/>
                </a:solidFill>
              </a:endParaRPr>
            </a:p>
          </p:txBody>
        </p:sp>
        <p:sp>
          <p:nvSpPr>
            <p:cNvPr id="31" name="Rectangle 122"/>
            <p:cNvSpPr>
              <a:spLocks noChangeArrowheads="1"/>
            </p:cNvSpPr>
            <p:nvPr/>
          </p:nvSpPr>
          <p:spPr bwMode="auto">
            <a:xfrm>
              <a:off x="4440238" y="3398838"/>
              <a:ext cx="647700" cy="1524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lIns="0" tIns="0" rIns="0" bIns="0">
              <a:spAutoFit/>
            </a:bodyPr>
            <a:lstStyle/>
            <a:p>
              <a:pPr defTabSz="995363"/>
              <a:r>
                <a:rPr lang="de-DE" sz="1000">
                  <a:solidFill>
                    <a:srgbClr val="FFFFFF"/>
                  </a:solidFill>
                </a:rPr>
                <a:t>Prolonged </a:t>
              </a:r>
              <a:endParaRPr lang="de-DE">
                <a:solidFill>
                  <a:srgbClr val="142D78"/>
                </a:solidFill>
              </a:endParaRPr>
            </a:p>
          </p:txBody>
        </p:sp>
        <p:sp>
          <p:nvSpPr>
            <p:cNvPr id="32" name="Rectangle 123"/>
            <p:cNvSpPr>
              <a:spLocks noChangeArrowheads="1"/>
            </p:cNvSpPr>
            <p:nvPr/>
          </p:nvSpPr>
          <p:spPr bwMode="auto">
            <a:xfrm>
              <a:off x="4440238" y="3543300"/>
              <a:ext cx="812800" cy="1524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lIns="0" tIns="0" rIns="0" bIns="0">
              <a:spAutoFit/>
            </a:bodyPr>
            <a:lstStyle/>
            <a:p>
              <a:pPr defTabSz="995363"/>
              <a:r>
                <a:rPr lang="de-DE" sz="1000">
                  <a:solidFill>
                    <a:srgbClr val="FFFFFF"/>
                  </a:solidFill>
                </a:rPr>
                <a:t>heparin effect</a:t>
              </a:r>
              <a:endParaRPr lang="de-DE">
                <a:solidFill>
                  <a:srgbClr val="142D78"/>
                </a:solidFill>
              </a:endParaRPr>
            </a:p>
          </p:txBody>
        </p:sp>
        <p:sp>
          <p:nvSpPr>
            <p:cNvPr id="33" name="Rectangle 124"/>
            <p:cNvSpPr>
              <a:spLocks noChangeArrowheads="1"/>
            </p:cNvSpPr>
            <p:nvPr/>
          </p:nvSpPr>
          <p:spPr bwMode="auto">
            <a:xfrm>
              <a:off x="6105525" y="2446338"/>
              <a:ext cx="279400" cy="1524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lIns="0" tIns="0" rIns="0" bIns="0">
              <a:spAutoFit/>
            </a:bodyPr>
            <a:lstStyle/>
            <a:p>
              <a:pPr defTabSz="995363"/>
              <a:r>
                <a:rPr lang="de-DE" sz="1000">
                  <a:solidFill>
                    <a:srgbClr val="FFFFFF"/>
                  </a:solidFill>
                </a:rPr>
                <a:t>CFT </a:t>
              </a:r>
              <a:endParaRPr lang="de-DE">
                <a:solidFill>
                  <a:srgbClr val="142D78"/>
                </a:solidFill>
              </a:endParaRPr>
            </a:p>
          </p:txBody>
        </p:sp>
        <p:sp>
          <p:nvSpPr>
            <p:cNvPr id="34" name="Rectangle 125"/>
            <p:cNvSpPr>
              <a:spLocks noChangeArrowheads="1"/>
            </p:cNvSpPr>
            <p:nvPr/>
          </p:nvSpPr>
          <p:spPr bwMode="auto">
            <a:xfrm>
              <a:off x="6105525" y="2592388"/>
              <a:ext cx="891270" cy="15388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lIns="0" tIns="0" rIns="0" bIns="0">
              <a:spAutoFit/>
            </a:bodyPr>
            <a:lstStyle/>
            <a:p>
              <a:pPr defTabSz="995363"/>
              <a:r>
                <a:rPr lang="de-DE" sz="1000" dirty="0" smtClean="0">
                  <a:solidFill>
                    <a:srgbClr val="FFFFFF"/>
                  </a:solidFill>
                </a:rPr>
                <a:t>A10 decreased </a:t>
              </a:r>
              <a:endParaRPr lang="de-DE" dirty="0">
                <a:solidFill>
                  <a:srgbClr val="142D78"/>
                </a:solidFill>
              </a:endParaRPr>
            </a:p>
          </p:txBody>
        </p:sp>
        <p:sp>
          <p:nvSpPr>
            <p:cNvPr id="35" name="Rectangle 127"/>
            <p:cNvSpPr>
              <a:spLocks noChangeArrowheads="1"/>
            </p:cNvSpPr>
            <p:nvPr/>
          </p:nvSpPr>
          <p:spPr bwMode="auto">
            <a:xfrm>
              <a:off x="6105525" y="3344863"/>
              <a:ext cx="279400" cy="1524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lIns="0" tIns="0" rIns="0" bIns="0">
              <a:spAutoFit/>
            </a:bodyPr>
            <a:lstStyle/>
            <a:p>
              <a:pPr defTabSz="995363"/>
              <a:r>
                <a:rPr lang="de-DE" sz="1000">
                  <a:solidFill>
                    <a:srgbClr val="FFFFFF"/>
                  </a:solidFill>
                </a:rPr>
                <a:t>CFT </a:t>
              </a:r>
              <a:endParaRPr lang="de-DE">
                <a:solidFill>
                  <a:srgbClr val="142D78"/>
                </a:solidFill>
              </a:endParaRPr>
            </a:p>
          </p:txBody>
        </p:sp>
        <p:sp>
          <p:nvSpPr>
            <p:cNvPr id="36" name="Rectangle 128"/>
            <p:cNvSpPr>
              <a:spLocks noChangeArrowheads="1"/>
            </p:cNvSpPr>
            <p:nvPr/>
          </p:nvSpPr>
          <p:spPr bwMode="auto">
            <a:xfrm>
              <a:off x="6105525" y="3495675"/>
              <a:ext cx="891270" cy="15388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lIns="0" tIns="0" rIns="0" bIns="0">
              <a:spAutoFit/>
            </a:bodyPr>
            <a:lstStyle/>
            <a:p>
              <a:pPr defTabSz="995363"/>
              <a:r>
                <a:rPr lang="de-DE" sz="1000" dirty="0" smtClean="0">
                  <a:solidFill>
                    <a:srgbClr val="FFFFFF"/>
                  </a:solidFill>
                </a:rPr>
                <a:t>A10 decreased </a:t>
              </a:r>
              <a:endParaRPr lang="de-DE" dirty="0">
                <a:solidFill>
                  <a:srgbClr val="142D78"/>
                </a:solidFill>
              </a:endParaRPr>
            </a:p>
          </p:txBody>
        </p:sp>
        <p:sp>
          <p:nvSpPr>
            <p:cNvPr id="37" name="Rectangle 130"/>
            <p:cNvSpPr>
              <a:spLocks noChangeArrowheads="1"/>
            </p:cNvSpPr>
            <p:nvPr/>
          </p:nvSpPr>
          <p:spPr bwMode="auto">
            <a:xfrm>
              <a:off x="2974975" y="3328988"/>
              <a:ext cx="203200" cy="1524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lIns="0" tIns="0" rIns="0" bIns="0">
              <a:spAutoFit/>
            </a:bodyPr>
            <a:lstStyle/>
            <a:p>
              <a:pPr defTabSz="995363"/>
              <a:r>
                <a:rPr lang="de-DE" sz="1000">
                  <a:solidFill>
                    <a:srgbClr val="FFFFFF"/>
                  </a:solidFill>
                </a:rPr>
                <a:t>CT </a:t>
              </a:r>
              <a:endParaRPr lang="de-DE">
                <a:solidFill>
                  <a:srgbClr val="142D78"/>
                </a:solidFill>
              </a:endParaRPr>
            </a:p>
          </p:txBody>
        </p:sp>
        <p:sp>
          <p:nvSpPr>
            <p:cNvPr id="38" name="Rectangle 131"/>
            <p:cNvSpPr>
              <a:spLocks noChangeArrowheads="1"/>
            </p:cNvSpPr>
            <p:nvPr/>
          </p:nvSpPr>
          <p:spPr bwMode="auto">
            <a:xfrm>
              <a:off x="2974975" y="3475038"/>
              <a:ext cx="241300" cy="1524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lIns="0" tIns="0" rIns="0" bIns="0">
              <a:spAutoFit/>
            </a:bodyPr>
            <a:lstStyle/>
            <a:p>
              <a:pPr defTabSz="995363"/>
              <a:r>
                <a:rPr lang="de-DE" sz="1000">
                  <a:solidFill>
                    <a:srgbClr val="FFFFFF"/>
                  </a:solidFill>
                </a:rPr>
                <a:t>CFT</a:t>
              </a:r>
              <a:endParaRPr lang="de-DE">
                <a:solidFill>
                  <a:srgbClr val="142D78"/>
                </a:solidFill>
              </a:endParaRPr>
            </a:p>
          </p:txBody>
        </p:sp>
        <p:sp>
          <p:nvSpPr>
            <p:cNvPr id="39" name="Rectangle 133"/>
            <p:cNvSpPr>
              <a:spLocks noChangeArrowheads="1"/>
            </p:cNvSpPr>
            <p:nvPr/>
          </p:nvSpPr>
          <p:spPr bwMode="auto">
            <a:xfrm>
              <a:off x="2974975" y="3767138"/>
              <a:ext cx="533400" cy="1524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lIns="0" tIns="0" rIns="0" bIns="0">
              <a:spAutoFit/>
            </a:bodyPr>
            <a:lstStyle/>
            <a:p>
              <a:pPr defTabSz="995363"/>
              <a:r>
                <a:rPr lang="de-DE" sz="1000">
                  <a:solidFill>
                    <a:srgbClr val="FFFFFF"/>
                  </a:solidFill>
                </a:rPr>
                <a:t>in normal</a:t>
              </a:r>
              <a:endParaRPr lang="de-DE">
                <a:solidFill>
                  <a:srgbClr val="142D78"/>
                </a:solidFill>
              </a:endParaRPr>
            </a:p>
          </p:txBody>
        </p:sp>
        <p:sp>
          <p:nvSpPr>
            <p:cNvPr id="40" name="Rectangle 134"/>
            <p:cNvSpPr>
              <a:spLocks noChangeArrowheads="1"/>
            </p:cNvSpPr>
            <p:nvPr/>
          </p:nvSpPr>
          <p:spPr bwMode="auto">
            <a:xfrm>
              <a:off x="3505200" y="3767138"/>
              <a:ext cx="342900" cy="1524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lIns="0" tIns="0" rIns="0" bIns="0">
              <a:spAutoFit/>
            </a:bodyPr>
            <a:lstStyle/>
            <a:p>
              <a:pPr defTabSz="995363"/>
              <a:r>
                <a:rPr lang="de-DE" sz="1000">
                  <a:solidFill>
                    <a:srgbClr val="FFFFFF"/>
                  </a:solidFill>
                </a:rPr>
                <a:t>range</a:t>
              </a:r>
              <a:endParaRPr lang="de-DE">
                <a:solidFill>
                  <a:srgbClr val="142D78"/>
                </a:solidFill>
              </a:endParaRPr>
            </a:p>
          </p:txBody>
        </p:sp>
        <p:sp>
          <p:nvSpPr>
            <p:cNvPr id="41" name="Rectangle 135"/>
            <p:cNvSpPr>
              <a:spLocks noChangeArrowheads="1"/>
            </p:cNvSpPr>
            <p:nvPr/>
          </p:nvSpPr>
          <p:spPr bwMode="auto">
            <a:xfrm>
              <a:off x="4440238" y="2397125"/>
              <a:ext cx="203200" cy="1524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lIns="0" tIns="0" rIns="0" bIns="0">
              <a:spAutoFit/>
            </a:bodyPr>
            <a:lstStyle/>
            <a:p>
              <a:pPr defTabSz="995363"/>
              <a:r>
                <a:rPr lang="de-DE" sz="1000">
                  <a:solidFill>
                    <a:srgbClr val="FFFFFF"/>
                  </a:solidFill>
                </a:rPr>
                <a:t>CT </a:t>
              </a:r>
              <a:endParaRPr lang="de-DE">
                <a:solidFill>
                  <a:srgbClr val="142D78"/>
                </a:solidFill>
              </a:endParaRPr>
            </a:p>
          </p:txBody>
        </p:sp>
        <p:sp>
          <p:nvSpPr>
            <p:cNvPr id="42" name="Rectangle 136"/>
            <p:cNvSpPr>
              <a:spLocks noChangeArrowheads="1"/>
            </p:cNvSpPr>
            <p:nvPr/>
          </p:nvSpPr>
          <p:spPr bwMode="auto">
            <a:xfrm>
              <a:off x="4440238" y="2543175"/>
              <a:ext cx="241300" cy="1524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lIns="0" tIns="0" rIns="0" bIns="0">
              <a:spAutoFit/>
            </a:bodyPr>
            <a:lstStyle/>
            <a:p>
              <a:pPr defTabSz="995363"/>
              <a:r>
                <a:rPr lang="de-DE" sz="1000">
                  <a:solidFill>
                    <a:srgbClr val="FFFFFF"/>
                  </a:solidFill>
                </a:rPr>
                <a:t>CFT</a:t>
              </a:r>
              <a:endParaRPr lang="de-DE">
                <a:solidFill>
                  <a:srgbClr val="142D78"/>
                </a:solidFill>
              </a:endParaRPr>
            </a:p>
          </p:txBody>
        </p:sp>
        <p:sp>
          <p:nvSpPr>
            <p:cNvPr id="43" name="Rectangle 137"/>
            <p:cNvSpPr>
              <a:spLocks noChangeArrowheads="1"/>
            </p:cNvSpPr>
            <p:nvPr/>
          </p:nvSpPr>
          <p:spPr bwMode="auto">
            <a:xfrm>
              <a:off x="4440238" y="2689225"/>
              <a:ext cx="226024" cy="15388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lIns="0" tIns="0" rIns="0" bIns="0">
              <a:spAutoFit/>
            </a:bodyPr>
            <a:lstStyle/>
            <a:p>
              <a:pPr defTabSz="995363"/>
              <a:r>
                <a:rPr lang="de-DE" sz="1000" dirty="0" smtClean="0">
                  <a:solidFill>
                    <a:srgbClr val="FFFFFF"/>
                  </a:solidFill>
                </a:rPr>
                <a:t>A10</a:t>
              </a:r>
              <a:endParaRPr lang="de-DE" dirty="0">
                <a:solidFill>
                  <a:srgbClr val="142D78"/>
                </a:solidFill>
              </a:endParaRPr>
            </a:p>
          </p:txBody>
        </p:sp>
        <p:sp>
          <p:nvSpPr>
            <p:cNvPr id="44" name="Rectangle 138"/>
            <p:cNvSpPr>
              <a:spLocks noChangeArrowheads="1"/>
            </p:cNvSpPr>
            <p:nvPr/>
          </p:nvSpPr>
          <p:spPr bwMode="auto">
            <a:xfrm>
              <a:off x="4440238" y="2835275"/>
              <a:ext cx="533400" cy="1524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lIns="0" tIns="0" rIns="0" bIns="0">
              <a:spAutoFit/>
            </a:bodyPr>
            <a:lstStyle/>
            <a:p>
              <a:pPr defTabSz="995363"/>
              <a:r>
                <a:rPr lang="de-DE" sz="1000">
                  <a:solidFill>
                    <a:srgbClr val="FFFFFF"/>
                  </a:solidFill>
                </a:rPr>
                <a:t>in normal</a:t>
              </a:r>
              <a:endParaRPr lang="de-DE">
                <a:solidFill>
                  <a:srgbClr val="142D78"/>
                </a:solidFill>
              </a:endParaRPr>
            </a:p>
          </p:txBody>
        </p:sp>
        <p:sp>
          <p:nvSpPr>
            <p:cNvPr id="45" name="Rectangle 139"/>
            <p:cNvSpPr>
              <a:spLocks noChangeArrowheads="1"/>
            </p:cNvSpPr>
            <p:nvPr/>
          </p:nvSpPr>
          <p:spPr bwMode="auto">
            <a:xfrm>
              <a:off x="4972050" y="2835275"/>
              <a:ext cx="342900" cy="1524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lIns="0" tIns="0" rIns="0" bIns="0">
              <a:spAutoFit/>
            </a:bodyPr>
            <a:lstStyle/>
            <a:p>
              <a:pPr defTabSz="995363"/>
              <a:r>
                <a:rPr lang="de-DE" sz="1000">
                  <a:solidFill>
                    <a:srgbClr val="FFFFFF"/>
                  </a:solidFill>
                </a:rPr>
                <a:t>range</a:t>
              </a:r>
              <a:endParaRPr lang="de-DE">
                <a:solidFill>
                  <a:srgbClr val="142D78"/>
                </a:solidFill>
              </a:endParaRPr>
            </a:p>
          </p:txBody>
        </p:sp>
        <p:sp>
          <p:nvSpPr>
            <p:cNvPr id="46" name="Rectangle 146"/>
            <p:cNvSpPr>
              <a:spLocks noChangeArrowheads="1"/>
            </p:cNvSpPr>
            <p:nvPr/>
          </p:nvSpPr>
          <p:spPr bwMode="auto">
            <a:xfrm>
              <a:off x="4427984" y="5055567"/>
              <a:ext cx="915315" cy="461665"/>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lIns="0" tIns="0" rIns="0" bIns="0">
              <a:spAutoFit/>
            </a:bodyPr>
            <a:lstStyle/>
            <a:p>
              <a:pPr defTabSz="995363"/>
              <a:r>
                <a:rPr lang="de-DE" sz="1000" dirty="0">
                  <a:solidFill>
                    <a:srgbClr val="FFFFFF"/>
                  </a:solidFill>
                </a:rPr>
                <a:t>CT/CFT/A10</a:t>
              </a:r>
              <a:r>
                <a:rPr lang="de-DE" sz="1000" baseline="-25000" dirty="0">
                  <a:solidFill>
                    <a:srgbClr val="FFFFFF"/>
                  </a:solidFill>
                </a:rPr>
                <a:t>HEP</a:t>
              </a:r>
              <a:endParaRPr lang="de-DE" sz="1000" dirty="0">
                <a:solidFill>
                  <a:srgbClr val="142D78"/>
                </a:solidFill>
              </a:endParaRPr>
            </a:p>
            <a:p>
              <a:pPr defTabSz="995363"/>
              <a:r>
                <a:rPr lang="de-DE" sz="1000" dirty="0" smtClean="0">
                  <a:solidFill>
                    <a:srgbClr val="FFFFFF"/>
                  </a:solidFill>
                </a:rPr>
                <a:t>are corrected vs</a:t>
              </a:r>
            </a:p>
            <a:p>
              <a:pPr defTabSz="995363"/>
              <a:r>
                <a:rPr lang="de-DE" sz="1000" dirty="0" smtClean="0">
                  <a:solidFill>
                    <a:srgbClr val="FFFFFF"/>
                  </a:solidFill>
                </a:rPr>
                <a:t>CT/CFT/A10</a:t>
              </a:r>
              <a:r>
                <a:rPr lang="de-DE" sz="1000" baseline="-25000" dirty="0" smtClean="0">
                  <a:solidFill>
                    <a:srgbClr val="FFFFFF"/>
                  </a:solidFill>
                </a:rPr>
                <a:t>IN</a:t>
              </a:r>
              <a:endParaRPr lang="de-DE" dirty="0">
                <a:solidFill>
                  <a:srgbClr val="142D78"/>
                </a:solidFill>
              </a:endParaRPr>
            </a:p>
          </p:txBody>
        </p:sp>
        <p:sp>
          <p:nvSpPr>
            <p:cNvPr id="47" name="Line 163"/>
            <p:cNvSpPr>
              <a:spLocks noChangeShapeType="1"/>
            </p:cNvSpPr>
            <p:nvPr/>
          </p:nvSpPr>
          <p:spPr bwMode="auto">
            <a:xfrm>
              <a:off x="1827213" y="3182938"/>
              <a:ext cx="5468937" cy="1587"/>
            </a:xfrm>
            <a:prstGeom prst="line">
              <a:avLst/>
            </a:prstGeom>
            <a:noFill/>
            <a:ln w="39688">
              <a:solidFill>
                <a:srgbClr val="000000"/>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a:p>
          </p:txBody>
        </p:sp>
        <p:pic>
          <p:nvPicPr>
            <p:cNvPr id="48" name="Picture 173"/>
            <p:cNvPicPr>
              <a:picLocks noChangeAspect="1" noChangeArrowheads="1"/>
            </p:cNvPicPr>
            <p:nvPr/>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rcRect/>
            <a:stretch>
              <a:fillRect/>
            </a:stretch>
          </p:blipFill>
          <p:spPr bwMode="auto">
            <a:xfrm>
              <a:off x="2646363" y="2324100"/>
              <a:ext cx="238125" cy="8509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pic>
          <p:nvPicPr>
            <p:cNvPr id="49" name="Picture 174"/>
            <p:cNvPicPr>
              <a:picLocks noChangeAspect="1" noChangeArrowheads="1"/>
            </p:cNvPicPr>
            <p:nvPr/>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rcRect/>
            <a:stretch>
              <a:fillRect/>
            </a:stretch>
          </p:blipFill>
          <p:spPr bwMode="auto">
            <a:xfrm>
              <a:off x="2646363" y="3175000"/>
              <a:ext cx="231775" cy="8509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pic>
          <p:nvPicPr>
            <p:cNvPr id="50" name="Picture 176"/>
            <p:cNvPicPr>
              <a:picLocks noChangeAspect="1" noChangeArrowheads="1"/>
            </p:cNvPicPr>
            <p:nvPr/>
          </p:nvPicPr>
          <p:blipFill>
            <a:blip r:embed="rId4">
              <a:extLst>
                <a:ext uri="{28A0092B-C50C-407E-A947-70E740481C1C}">
                  <a14:useLocalDpi xmlns:mc="http://schemas.openxmlformats.org/markup-compatibility/2006" xmlns:mv="urn:schemas-microsoft-com:mac:vml" xmlns:a14="http://schemas.microsoft.com/office/drawing/2010/main" xmlns="" val="0"/>
                </a:ext>
              </a:extLst>
            </a:blip>
            <a:srcRect/>
            <a:stretch>
              <a:fillRect/>
            </a:stretch>
          </p:blipFill>
          <p:spPr bwMode="auto">
            <a:xfrm>
              <a:off x="2646363" y="4025900"/>
              <a:ext cx="234950" cy="85883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pic>
          <p:nvPicPr>
            <p:cNvPr id="51" name="Picture 177"/>
            <p:cNvPicPr>
              <a:picLocks noChangeAspect="1" noChangeArrowheads="1"/>
            </p:cNvPicPr>
            <p:nvPr/>
          </p:nvPicPr>
          <p:blipFill>
            <a:blip r:embed="rId5">
              <a:extLst>
                <a:ext uri="{28A0092B-C50C-407E-A947-70E740481C1C}">
                  <a14:useLocalDpi xmlns:mc="http://schemas.openxmlformats.org/markup-compatibility/2006" xmlns:mv="urn:schemas-microsoft-com:mac:vml" xmlns:a14="http://schemas.microsoft.com/office/drawing/2010/main" xmlns="" val="0"/>
                </a:ext>
              </a:extLst>
            </a:blip>
            <a:srcRect/>
            <a:stretch>
              <a:fillRect/>
            </a:stretch>
          </p:blipFill>
          <p:spPr bwMode="auto">
            <a:xfrm>
              <a:off x="4113213" y="2324100"/>
              <a:ext cx="214312" cy="8509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pic>
          <p:nvPicPr>
            <p:cNvPr id="52" name="Picture 178"/>
            <p:cNvPicPr>
              <a:picLocks noChangeAspect="1" noChangeArrowheads="1"/>
            </p:cNvPicPr>
            <p:nvPr/>
          </p:nvPicPr>
          <p:blipFill>
            <a:blip r:embed="rId6">
              <a:extLst>
                <a:ext uri="{28A0092B-C50C-407E-A947-70E740481C1C}">
                  <a14:useLocalDpi xmlns:mc="http://schemas.openxmlformats.org/markup-compatibility/2006" xmlns:mv="urn:schemas-microsoft-com:mac:vml" xmlns:a14="http://schemas.microsoft.com/office/drawing/2010/main" xmlns="" val="0"/>
                </a:ext>
              </a:extLst>
            </a:blip>
            <a:srcRect/>
            <a:stretch>
              <a:fillRect/>
            </a:stretch>
          </p:blipFill>
          <p:spPr bwMode="auto">
            <a:xfrm>
              <a:off x="4113213" y="3175000"/>
              <a:ext cx="230187" cy="8509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pic>
          <p:nvPicPr>
            <p:cNvPr id="53" name="Picture 181"/>
            <p:cNvPicPr>
              <a:picLocks noChangeAspect="1" noChangeArrowheads="1"/>
            </p:cNvPicPr>
            <p:nvPr/>
          </p:nvPicPr>
          <p:blipFill>
            <a:blip r:embed="rId7">
              <a:extLst>
                <a:ext uri="{28A0092B-C50C-407E-A947-70E740481C1C}">
                  <a14:useLocalDpi xmlns:mc="http://schemas.openxmlformats.org/markup-compatibility/2006" xmlns:mv="urn:schemas-microsoft-com:mac:vml" xmlns:a14="http://schemas.microsoft.com/office/drawing/2010/main" xmlns="" val="0"/>
                </a:ext>
              </a:extLst>
            </a:blip>
            <a:srcRect/>
            <a:stretch>
              <a:fillRect/>
            </a:stretch>
          </p:blipFill>
          <p:spPr bwMode="auto">
            <a:xfrm>
              <a:off x="5724525" y="2333625"/>
              <a:ext cx="271463" cy="8509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pic>
          <p:nvPicPr>
            <p:cNvPr id="54" name="Picture 182"/>
            <p:cNvPicPr>
              <a:picLocks noChangeAspect="1" noChangeArrowheads="1"/>
            </p:cNvPicPr>
            <p:nvPr/>
          </p:nvPicPr>
          <p:blipFill>
            <a:blip r:embed="rId8">
              <a:extLst>
                <a:ext uri="{28A0092B-C50C-407E-A947-70E740481C1C}">
                  <a14:useLocalDpi xmlns:mc="http://schemas.openxmlformats.org/markup-compatibility/2006" xmlns:mv="urn:schemas-microsoft-com:mac:vml" xmlns:a14="http://schemas.microsoft.com/office/drawing/2010/main" xmlns="" val="0"/>
                </a:ext>
              </a:extLst>
            </a:blip>
            <a:srcRect/>
            <a:stretch>
              <a:fillRect/>
            </a:stretch>
          </p:blipFill>
          <p:spPr bwMode="auto">
            <a:xfrm>
              <a:off x="5724525" y="3184525"/>
              <a:ext cx="276225" cy="84931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sp>
          <p:nvSpPr>
            <p:cNvPr id="55" name="Rectangle 185"/>
            <p:cNvSpPr>
              <a:spLocks noChangeArrowheads="1"/>
            </p:cNvSpPr>
            <p:nvPr/>
          </p:nvSpPr>
          <p:spPr bwMode="auto">
            <a:xfrm>
              <a:off x="1905000" y="2633663"/>
              <a:ext cx="622300" cy="212725"/>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lIns="0" tIns="0" rIns="0" bIns="0">
              <a:spAutoFit/>
            </a:bodyPr>
            <a:lstStyle/>
            <a:p>
              <a:pPr defTabSz="995363"/>
              <a:r>
                <a:rPr lang="de-DE" sz="1400">
                  <a:solidFill>
                    <a:srgbClr val="FFFF00"/>
                  </a:solidFill>
                </a:rPr>
                <a:t>EXTEM</a:t>
              </a:r>
              <a:endParaRPr lang="de-DE">
                <a:solidFill>
                  <a:srgbClr val="142D78"/>
                </a:solidFill>
              </a:endParaRPr>
            </a:p>
          </p:txBody>
        </p:sp>
        <p:sp>
          <p:nvSpPr>
            <p:cNvPr id="56" name="Rectangle 186"/>
            <p:cNvSpPr>
              <a:spLocks noChangeArrowheads="1"/>
            </p:cNvSpPr>
            <p:nvPr/>
          </p:nvSpPr>
          <p:spPr bwMode="auto">
            <a:xfrm>
              <a:off x="1889125" y="3532188"/>
              <a:ext cx="550863" cy="212725"/>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lIns="0" tIns="0" rIns="0" bIns="0">
              <a:spAutoFit/>
            </a:bodyPr>
            <a:lstStyle/>
            <a:p>
              <a:pPr defTabSz="995363"/>
              <a:r>
                <a:rPr lang="de-DE" sz="1400" dirty="0">
                  <a:solidFill>
                    <a:srgbClr val="FFFF00"/>
                  </a:solidFill>
                </a:rPr>
                <a:t>INTEM</a:t>
              </a:r>
              <a:endParaRPr lang="de-DE" dirty="0">
                <a:solidFill>
                  <a:srgbClr val="142D78"/>
                </a:solidFill>
              </a:endParaRPr>
            </a:p>
          </p:txBody>
        </p:sp>
        <p:sp>
          <p:nvSpPr>
            <p:cNvPr id="57" name="Rectangle 187"/>
            <p:cNvSpPr>
              <a:spLocks noChangeArrowheads="1"/>
            </p:cNvSpPr>
            <p:nvPr/>
          </p:nvSpPr>
          <p:spPr bwMode="auto">
            <a:xfrm>
              <a:off x="1879600" y="4379913"/>
              <a:ext cx="657225" cy="212725"/>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lIns="0" tIns="0" rIns="0" bIns="0">
              <a:spAutoFit/>
            </a:bodyPr>
            <a:lstStyle/>
            <a:p>
              <a:pPr defTabSz="995363"/>
              <a:r>
                <a:rPr lang="de-DE" sz="1400" dirty="0">
                  <a:solidFill>
                    <a:srgbClr val="FFFF00"/>
                  </a:solidFill>
                </a:rPr>
                <a:t>FIBTEM</a:t>
              </a:r>
              <a:endParaRPr lang="de-DE" dirty="0">
                <a:solidFill>
                  <a:srgbClr val="142D78"/>
                </a:solidFill>
              </a:endParaRPr>
            </a:p>
          </p:txBody>
        </p:sp>
        <p:sp>
          <p:nvSpPr>
            <p:cNvPr id="58" name="Rectangle 189"/>
            <p:cNvSpPr>
              <a:spLocks noChangeArrowheads="1"/>
            </p:cNvSpPr>
            <p:nvPr/>
          </p:nvSpPr>
          <p:spPr bwMode="auto">
            <a:xfrm>
              <a:off x="2974975" y="2493963"/>
              <a:ext cx="203200" cy="1524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lIns="0" tIns="0" rIns="0" bIns="0">
              <a:spAutoFit/>
            </a:bodyPr>
            <a:lstStyle/>
            <a:p>
              <a:pPr defTabSz="995363"/>
              <a:r>
                <a:rPr lang="de-DE" sz="1000">
                  <a:solidFill>
                    <a:srgbClr val="FFFFFF"/>
                  </a:solidFill>
                </a:rPr>
                <a:t>CT </a:t>
              </a:r>
              <a:endParaRPr lang="de-DE">
                <a:solidFill>
                  <a:srgbClr val="142D78"/>
                </a:solidFill>
              </a:endParaRPr>
            </a:p>
          </p:txBody>
        </p:sp>
        <p:sp>
          <p:nvSpPr>
            <p:cNvPr id="59" name="Rectangle 190"/>
            <p:cNvSpPr>
              <a:spLocks noChangeArrowheads="1"/>
            </p:cNvSpPr>
            <p:nvPr/>
          </p:nvSpPr>
          <p:spPr bwMode="auto">
            <a:xfrm>
              <a:off x="2974975" y="2640013"/>
              <a:ext cx="241300" cy="1524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lIns="0" tIns="0" rIns="0" bIns="0">
              <a:spAutoFit/>
            </a:bodyPr>
            <a:lstStyle/>
            <a:p>
              <a:pPr defTabSz="995363"/>
              <a:r>
                <a:rPr lang="de-DE" sz="1000" dirty="0">
                  <a:solidFill>
                    <a:srgbClr val="FFFFFF"/>
                  </a:solidFill>
                </a:rPr>
                <a:t>CFT</a:t>
              </a:r>
              <a:endParaRPr lang="de-DE" dirty="0">
                <a:solidFill>
                  <a:srgbClr val="142D78"/>
                </a:solidFill>
              </a:endParaRPr>
            </a:p>
          </p:txBody>
        </p:sp>
        <p:sp>
          <p:nvSpPr>
            <p:cNvPr id="60" name="Rectangle 191"/>
            <p:cNvSpPr>
              <a:spLocks noChangeArrowheads="1"/>
            </p:cNvSpPr>
            <p:nvPr/>
          </p:nvSpPr>
          <p:spPr bwMode="auto">
            <a:xfrm>
              <a:off x="2974975" y="2786063"/>
              <a:ext cx="65" cy="323165"/>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lIns="0" tIns="0" rIns="0" bIns="0">
              <a:spAutoFit/>
            </a:bodyPr>
            <a:lstStyle/>
            <a:p>
              <a:pPr defTabSz="995363"/>
              <a:endParaRPr lang="de-DE" dirty="0">
                <a:solidFill>
                  <a:srgbClr val="142D78"/>
                </a:solidFill>
              </a:endParaRPr>
            </a:p>
          </p:txBody>
        </p:sp>
        <p:sp>
          <p:nvSpPr>
            <p:cNvPr id="61" name="Rectangle 192"/>
            <p:cNvSpPr>
              <a:spLocks noChangeArrowheads="1"/>
            </p:cNvSpPr>
            <p:nvPr/>
          </p:nvSpPr>
          <p:spPr bwMode="auto">
            <a:xfrm>
              <a:off x="2974975" y="2932113"/>
              <a:ext cx="914400" cy="1524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lIns="0" tIns="0" rIns="0" bIns="0">
              <a:spAutoFit/>
            </a:bodyPr>
            <a:lstStyle/>
            <a:p>
              <a:pPr defTabSz="995363"/>
              <a:r>
                <a:rPr lang="de-DE" sz="1000">
                  <a:solidFill>
                    <a:srgbClr val="FFFFFF"/>
                  </a:solidFill>
                </a:rPr>
                <a:t>in normal range</a:t>
              </a:r>
              <a:endParaRPr lang="de-DE">
                <a:solidFill>
                  <a:srgbClr val="142D78"/>
                </a:solidFill>
              </a:endParaRPr>
            </a:p>
          </p:txBody>
        </p:sp>
        <p:sp>
          <p:nvSpPr>
            <p:cNvPr id="62" name="Rectangle 194"/>
            <p:cNvSpPr>
              <a:spLocks noChangeArrowheads="1"/>
            </p:cNvSpPr>
            <p:nvPr/>
          </p:nvSpPr>
          <p:spPr bwMode="auto">
            <a:xfrm>
              <a:off x="2974975" y="4438650"/>
              <a:ext cx="533400" cy="1524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lIns="0" tIns="0" rIns="0" bIns="0">
              <a:spAutoFit/>
            </a:bodyPr>
            <a:lstStyle/>
            <a:p>
              <a:pPr defTabSz="995363"/>
              <a:r>
                <a:rPr lang="de-DE" sz="1000">
                  <a:solidFill>
                    <a:srgbClr val="FFFFFF"/>
                  </a:solidFill>
                </a:rPr>
                <a:t>in normal</a:t>
              </a:r>
              <a:endParaRPr lang="de-DE">
                <a:solidFill>
                  <a:srgbClr val="142D78"/>
                </a:solidFill>
              </a:endParaRPr>
            </a:p>
          </p:txBody>
        </p:sp>
        <p:sp>
          <p:nvSpPr>
            <p:cNvPr id="63" name="Rectangle 195"/>
            <p:cNvSpPr>
              <a:spLocks noChangeArrowheads="1"/>
            </p:cNvSpPr>
            <p:nvPr/>
          </p:nvSpPr>
          <p:spPr bwMode="auto">
            <a:xfrm>
              <a:off x="3505200" y="4438650"/>
              <a:ext cx="342900" cy="1524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lIns="0" tIns="0" rIns="0" bIns="0">
              <a:spAutoFit/>
            </a:bodyPr>
            <a:lstStyle/>
            <a:p>
              <a:pPr defTabSz="995363"/>
              <a:r>
                <a:rPr lang="de-DE" sz="1000">
                  <a:solidFill>
                    <a:srgbClr val="FFFFFF"/>
                  </a:solidFill>
                </a:rPr>
                <a:t>range</a:t>
              </a:r>
              <a:endParaRPr lang="de-DE">
                <a:solidFill>
                  <a:srgbClr val="142D78"/>
                </a:solidFill>
              </a:endParaRPr>
            </a:p>
          </p:txBody>
        </p:sp>
        <p:sp>
          <p:nvSpPr>
            <p:cNvPr id="64" name="Rectangle 211"/>
            <p:cNvSpPr>
              <a:spLocks noChangeArrowheads="1"/>
            </p:cNvSpPr>
            <p:nvPr/>
          </p:nvSpPr>
          <p:spPr bwMode="auto">
            <a:xfrm>
              <a:off x="4440238" y="4438650"/>
              <a:ext cx="533400" cy="1524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lIns="0" tIns="0" rIns="0" bIns="0">
              <a:spAutoFit/>
            </a:bodyPr>
            <a:lstStyle/>
            <a:p>
              <a:pPr defTabSz="995363"/>
              <a:r>
                <a:rPr lang="de-DE" sz="1000">
                  <a:solidFill>
                    <a:srgbClr val="FFFFFF"/>
                  </a:solidFill>
                </a:rPr>
                <a:t>in normal</a:t>
              </a:r>
              <a:endParaRPr lang="de-DE">
                <a:solidFill>
                  <a:srgbClr val="142D78"/>
                </a:solidFill>
              </a:endParaRPr>
            </a:p>
          </p:txBody>
        </p:sp>
        <p:sp>
          <p:nvSpPr>
            <p:cNvPr id="65" name="Rectangle 212"/>
            <p:cNvSpPr>
              <a:spLocks noChangeArrowheads="1"/>
            </p:cNvSpPr>
            <p:nvPr/>
          </p:nvSpPr>
          <p:spPr bwMode="auto">
            <a:xfrm>
              <a:off x="4972050" y="4438650"/>
              <a:ext cx="342900" cy="1524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lIns="0" tIns="0" rIns="0" bIns="0">
              <a:spAutoFit/>
            </a:bodyPr>
            <a:lstStyle/>
            <a:p>
              <a:pPr defTabSz="995363"/>
              <a:r>
                <a:rPr lang="de-DE" sz="1000">
                  <a:solidFill>
                    <a:srgbClr val="FFFFFF"/>
                  </a:solidFill>
                </a:rPr>
                <a:t>range</a:t>
              </a:r>
              <a:endParaRPr lang="de-DE">
                <a:solidFill>
                  <a:srgbClr val="142D78"/>
                </a:solidFill>
              </a:endParaRPr>
            </a:p>
          </p:txBody>
        </p:sp>
        <p:sp>
          <p:nvSpPr>
            <p:cNvPr id="66" name="Rectangle 213"/>
            <p:cNvSpPr>
              <a:spLocks noChangeArrowheads="1"/>
            </p:cNvSpPr>
            <p:nvPr/>
          </p:nvSpPr>
          <p:spPr bwMode="auto">
            <a:xfrm>
              <a:off x="4440238" y="3398838"/>
              <a:ext cx="38100" cy="1524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lIns="0" tIns="0" rIns="0" bIns="0">
              <a:spAutoFit/>
            </a:bodyPr>
            <a:lstStyle/>
            <a:p>
              <a:pPr defTabSz="995363"/>
              <a:endParaRPr lang="de-DE">
                <a:solidFill>
                  <a:srgbClr val="142D78"/>
                </a:solidFill>
              </a:endParaRPr>
            </a:p>
          </p:txBody>
        </p:sp>
        <p:sp>
          <p:nvSpPr>
            <p:cNvPr id="67" name="Rectangle 214"/>
            <p:cNvSpPr>
              <a:spLocks noChangeArrowheads="1"/>
            </p:cNvSpPr>
            <p:nvPr/>
          </p:nvSpPr>
          <p:spPr bwMode="auto">
            <a:xfrm>
              <a:off x="4440238" y="3543300"/>
              <a:ext cx="841577" cy="646331"/>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lIns="0" tIns="0" rIns="0" bIns="0">
              <a:spAutoFit/>
            </a:bodyPr>
            <a:lstStyle/>
            <a:p>
              <a:pPr defTabSz="995363"/>
              <a:r>
                <a:rPr lang="de-DE" sz="1000" dirty="0">
                  <a:solidFill>
                    <a:srgbClr val="FFFFFF"/>
                  </a:solidFill>
                </a:rPr>
                <a:t>heparin </a:t>
              </a:r>
              <a:r>
                <a:rPr lang="de-DE" sz="1000" dirty="0" smtClean="0">
                  <a:solidFill>
                    <a:srgbClr val="FFFFFF"/>
                  </a:solidFill>
                </a:rPr>
                <a:t>effect?</a:t>
              </a:r>
            </a:p>
            <a:p>
              <a:pPr defTabSz="995363"/>
              <a:r>
                <a:rPr lang="de-DE" sz="1000" dirty="0" smtClean="0">
                  <a:solidFill>
                    <a:srgbClr val="FFFFFF"/>
                  </a:solidFill>
                </a:rPr>
                <a:t>Factors?</a:t>
              </a:r>
            </a:p>
            <a:p>
              <a:pPr defTabSz="995363"/>
              <a:endParaRPr lang="de-DE" dirty="0">
                <a:solidFill>
                  <a:srgbClr val="142D78"/>
                </a:solidFill>
              </a:endParaRPr>
            </a:p>
          </p:txBody>
        </p:sp>
        <p:sp>
          <p:nvSpPr>
            <p:cNvPr id="68" name="Rectangle 215"/>
            <p:cNvSpPr>
              <a:spLocks noChangeArrowheads="1"/>
            </p:cNvSpPr>
            <p:nvPr/>
          </p:nvSpPr>
          <p:spPr bwMode="auto">
            <a:xfrm>
              <a:off x="6105525" y="2446338"/>
              <a:ext cx="886461" cy="15388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lIns="0" tIns="0" rIns="0" bIns="0">
              <a:spAutoFit/>
            </a:bodyPr>
            <a:lstStyle/>
            <a:p>
              <a:pPr defTabSz="995363"/>
              <a:r>
                <a:rPr lang="de-DE" sz="1000" dirty="0" smtClean="0">
                  <a:solidFill>
                    <a:srgbClr val="FFFFFF"/>
                  </a:solidFill>
                </a:rPr>
                <a:t>CFT prolonged </a:t>
              </a:r>
              <a:endParaRPr lang="de-DE" dirty="0">
                <a:solidFill>
                  <a:srgbClr val="142D78"/>
                </a:solidFill>
              </a:endParaRPr>
            </a:p>
          </p:txBody>
        </p:sp>
        <p:sp>
          <p:nvSpPr>
            <p:cNvPr id="69" name="Rectangle 216"/>
            <p:cNvSpPr>
              <a:spLocks noChangeArrowheads="1"/>
            </p:cNvSpPr>
            <p:nvPr/>
          </p:nvSpPr>
          <p:spPr bwMode="auto">
            <a:xfrm>
              <a:off x="6105525" y="2592388"/>
              <a:ext cx="35266" cy="15388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lIns="0" tIns="0" rIns="0" bIns="0">
              <a:spAutoFit/>
            </a:bodyPr>
            <a:lstStyle/>
            <a:p>
              <a:pPr defTabSz="995363"/>
              <a:endParaRPr lang="de-DE" dirty="0">
                <a:solidFill>
                  <a:srgbClr val="142D78"/>
                </a:solidFill>
              </a:endParaRPr>
            </a:p>
          </p:txBody>
        </p:sp>
        <p:sp>
          <p:nvSpPr>
            <p:cNvPr id="70" name="Rectangle 218"/>
            <p:cNvSpPr>
              <a:spLocks noChangeArrowheads="1"/>
            </p:cNvSpPr>
            <p:nvPr/>
          </p:nvSpPr>
          <p:spPr bwMode="auto">
            <a:xfrm>
              <a:off x="6105525" y="3344863"/>
              <a:ext cx="886461" cy="15388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lIns="0" tIns="0" rIns="0" bIns="0">
              <a:spAutoFit/>
            </a:bodyPr>
            <a:lstStyle/>
            <a:p>
              <a:pPr defTabSz="995363"/>
              <a:r>
                <a:rPr lang="de-DE" sz="1000" dirty="0" smtClean="0">
                  <a:solidFill>
                    <a:srgbClr val="FFFFFF"/>
                  </a:solidFill>
                </a:rPr>
                <a:t>CFT prolonged </a:t>
              </a:r>
              <a:endParaRPr lang="de-DE" dirty="0">
                <a:solidFill>
                  <a:srgbClr val="142D78"/>
                </a:solidFill>
              </a:endParaRPr>
            </a:p>
          </p:txBody>
        </p:sp>
        <p:sp>
          <p:nvSpPr>
            <p:cNvPr id="71" name="Rectangle 219"/>
            <p:cNvSpPr>
              <a:spLocks noChangeArrowheads="1"/>
            </p:cNvSpPr>
            <p:nvPr/>
          </p:nvSpPr>
          <p:spPr bwMode="auto">
            <a:xfrm>
              <a:off x="6105525" y="3495675"/>
              <a:ext cx="35266" cy="15388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lIns="0" tIns="0" rIns="0" bIns="0">
              <a:spAutoFit/>
            </a:bodyPr>
            <a:lstStyle/>
            <a:p>
              <a:pPr defTabSz="995363"/>
              <a:endParaRPr lang="de-DE" dirty="0">
                <a:solidFill>
                  <a:srgbClr val="142D78"/>
                </a:solidFill>
              </a:endParaRPr>
            </a:p>
          </p:txBody>
        </p:sp>
        <p:sp>
          <p:nvSpPr>
            <p:cNvPr id="72" name="Rectangle 221"/>
            <p:cNvSpPr>
              <a:spLocks noChangeArrowheads="1"/>
            </p:cNvSpPr>
            <p:nvPr/>
          </p:nvSpPr>
          <p:spPr bwMode="auto">
            <a:xfrm>
              <a:off x="2974975" y="3328988"/>
              <a:ext cx="203200" cy="1524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lIns="0" tIns="0" rIns="0" bIns="0">
              <a:spAutoFit/>
            </a:bodyPr>
            <a:lstStyle/>
            <a:p>
              <a:pPr defTabSz="995363"/>
              <a:r>
                <a:rPr lang="de-DE" sz="1000">
                  <a:solidFill>
                    <a:srgbClr val="FFFFFF"/>
                  </a:solidFill>
                </a:rPr>
                <a:t>CT </a:t>
              </a:r>
              <a:endParaRPr lang="de-DE">
                <a:solidFill>
                  <a:srgbClr val="142D78"/>
                </a:solidFill>
              </a:endParaRPr>
            </a:p>
          </p:txBody>
        </p:sp>
        <p:sp>
          <p:nvSpPr>
            <p:cNvPr id="73" name="Rectangle 222"/>
            <p:cNvSpPr>
              <a:spLocks noChangeArrowheads="1"/>
            </p:cNvSpPr>
            <p:nvPr/>
          </p:nvSpPr>
          <p:spPr bwMode="auto">
            <a:xfrm>
              <a:off x="2974975" y="3475038"/>
              <a:ext cx="241300" cy="1524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lIns="0" tIns="0" rIns="0" bIns="0">
              <a:spAutoFit/>
            </a:bodyPr>
            <a:lstStyle/>
            <a:p>
              <a:pPr defTabSz="995363"/>
              <a:r>
                <a:rPr lang="de-DE" sz="1000">
                  <a:solidFill>
                    <a:srgbClr val="FFFFFF"/>
                  </a:solidFill>
                </a:rPr>
                <a:t>CFT</a:t>
              </a:r>
              <a:endParaRPr lang="de-DE">
                <a:solidFill>
                  <a:srgbClr val="142D78"/>
                </a:solidFill>
              </a:endParaRPr>
            </a:p>
          </p:txBody>
        </p:sp>
        <p:sp>
          <p:nvSpPr>
            <p:cNvPr id="74" name="Rectangle 223"/>
            <p:cNvSpPr>
              <a:spLocks noChangeArrowheads="1"/>
            </p:cNvSpPr>
            <p:nvPr/>
          </p:nvSpPr>
          <p:spPr bwMode="auto">
            <a:xfrm>
              <a:off x="2974975" y="3621088"/>
              <a:ext cx="226024" cy="15388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lIns="0" tIns="0" rIns="0" bIns="0">
              <a:spAutoFit/>
            </a:bodyPr>
            <a:lstStyle/>
            <a:p>
              <a:pPr defTabSz="995363"/>
              <a:r>
                <a:rPr lang="de-DE" sz="1000" dirty="0" smtClean="0">
                  <a:solidFill>
                    <a:srgbClr val="FFFFFF"/>
                  </a:solidFill>
                </a:rPr>
                <a:t>A10</a:t>
              </a:r>
              <a:endParaRPr lang="de-DE" dirty="0">
                <a:solidFill>
                  <a:srgbClr val="142D78"/>
                </a:solidFill>
              </a:endParaRPr>
            </a:p>
          </p:txBody>
        </p:sp>
        <p:sp>
          <p:nvSpPr>
            <p:cNvPr id="75" name="Rectangle 224"/>
            <p:cNvSpPr>
              <a:spLocks noChangeArrowheads="1"/>
            </p:cNvSpPr>
            <p:nvPr/>
          </p:nvSpPr>
          <p:spPr bwMode="auto">
            <a:xfrm>
              <a:off x="2974975" y="3767138"/>
              <a:ext cx="533400" cy="1524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lIns="0" tIns="0" rIns="0" bIns="0">
              <a:spAutoFit/>
            </a:bodyPr>
            <a:lstStyle/>
            <a:p>
              <a:pPr defTabSz="995363"/>
              <a:r>
                <a:rPr lang="de-DE" sz="1000">
                  <a:solidFill>
                    <a:srgbClr val="FFFFFF"/>
                  </a:solidFill>
                </a:rPr>
                <a:t>in normal</a:t>
              </a:r>
              <a:endParaRPr lang="de-DE">
                <a:solidFill>
                  <a:srgbClr val="142D78"/>
                </a:solidFill>
              </a:endParaRPr>
            </a:p>
          </p:txBody>
        </p:sp>
        <p:sp>
          <p:nvSpPr>
            <p:cNvPr id="76" name="Rectangle 225"/>
            <p:cNvSpPr>
              <a:spLocks noChangeArrowheads="1"/>
            </p:cNvSpPr>
            <p:nvPr/>
          </p:nvSpPr>
          <p:spPr bwMode="auto">
            <a:xfrm>
              <a:off x="3505200" y="3767138"/>
              <a:ext cx="342900" cy="1524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lIns="0" tIns="0" rIns="0" bIns="0">
              <a:spAutoFit/>
            </a:bodyPr>
            <a:lstStyle/>
            <a:p>
              <a:pPr defTabSz="995363"/>
              <a:r>
                <a:rPr lang="de-DE" sz="1000">
                  <a:solidFill>
                    <a:srgbClr val="FFFFFF"/>
                  </a:solidFill>
                </a:rPr>
                <a:t>range</a:t>
              </a:r>
              <a:endParaRPr lang="de-DE">
                <a:solidFill>
                  <a:srgbClr val="142D78"/>
                </a:solidFill>
              </a:endParaRPr>
            </a:p>
          </p:txBody>
        </p:sp>
        <p:sp>
          <p:nvSpPr>
            <p:cNvPr id="77" name="Rectangle 226"/>
            <p:cNvSpPr>
              <a:spLocks noChangeArrowheads="1"/>
            </p:cNvSpPr>
            <p:nvPr/>
          </p:nvSpPr>
          <p:spPr bwMode="auto">
            <a:xfrm>
              <a:off x="4440238" y="2397125"/>
              <a:ext cx="203200" cy="1524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lIns="0" tIns="0" rIns="0" bIns="0">
              <a:spAutoFit/>
            </a:bodyPr>
            <a:lstStyle/>
            <a:p>
              <a:pPr defTabSz="995363"/>
              <a:r>
                <a:rPr lang="de-DE" sz="1000">
                  <a:solidFill>
                    <a:srgbClr val="FFFFFF"/>
                  </a:solidFill>
                </a:rPr>
                <a:t>CT </a:t>
              </a:r>
              <a:endParaRPr lang="de-DE">
                <a:solidFill>
                  <a:srgbClr val="142D78"/>
                </a:solidFill>
              </a:endParaRPr>
            </a:p>
          </p:txBody>
        </p:sp>
        <p:sp>
          <p:nvSpPr>
            <p:cNvPr id="78" name="Rectangle 227"/>
            <p:cNvSpPr>
              <a:spLocks noChangeArrowheads="1"/>
            </p:cNvSpPr>
            <p:nvPr/>
          </p:nvSpPr>
          <p:spPr bwMode="auto">
            <a:xfrm>
              <a:off x="4440238" y="2543175"/>
              <a:ext cx="241300" cy="1524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lIns="0" tIns="0" rIns="0" bIns="0">
              <a:spAutoFit/>
            </a:bodyPr>
            <a:lstStyle/>
            <a:p>
              <a:pPr defTabSz="995363"/>
              <a:r>
                <a:rPr lang="de-DE" sz="1000">
                  <a:solidFill>
                    <a:srgbClr val="FFFFFF"/>
                  </a:solidFill>
                </a:rPr>
                <a:t>CFT</a:t>
              </a:r>
              <a:endParaRPr lang="de-DE">
                <a:solidFill>
                  <a:srgbClr val="142D78"/>
                </a:solidFill>
              </a:endParaRPr>
            </a:p>
          </p:txBody>
        </p:sp>
        <p:sp>
          <p:nvSpPr>
            <p:cNvPr id="79" name="Rectangle 229"/>
            <p:cNvSpPr>
              <a:spLocks noChangeArrowheads="1"/>
            </p:cNvSpPr>
            <p:nvPr/>
          </p:nvSpPr>
          <p:spPr bwMode="auto">
            <a:xfrm>
              <a:off x="4440238" y="2835275"/>
              <a:ext cx="533400" cy="1524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lIns="0" tIns="0" rIns="0" bIns="0">
              <a:spAutoFit/>
            </a:bodyPr>
            <a:lstStyle/>
            <a:p>
              <a:pPr defTabSz="995363"/>
              <a:r>
                <a:rPr lang="de-DE" sz="1000">
                  <a:solidFill>
                    <a:srgbClr val="FFFFFF"/>
                  </a:solidFill>
                </a:rPr>
                <a:t>in normal</a:t>
              </a:r>
              <a:endParaRPr lang="de-DE">
                <a:solidFill>
                  <a:srgbClr val="142D78"/>
                </a:solidFill>
              </a:endParaRPr>
            </a:p>
          </p:txBody>
        </p:sp>
        <p:sp>
          <p:nvSpPr>
            <p:cNvPr id="80" name="Rectangle 230"/>
            <p:cNvSpPr>
              <a:spLocks noChangeArrowheads="1"/>
            </p:cNvSpPr>
            <p:nvPr/>
          </p:nvSpPr>
          <p:spPr bwMode="auto">
            <a:xfrm>
              <a:off x="4972050" y="2835275"/>
              <a:ext cx="342900" cy="1524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none" lIns="0" tIns="0" rIns="0" bIns="0">
              <a:spAutoFit/>
            </a:bodyPr>
            <a:lstStyle/>
            <a:p>
              <a:pPr defTabSz="995363"/>
              <a:r>
                <a:rPr lang="de-DE" sz="1000" dirty="0">
                  <a:solidFill>
                    <a:srgbClr val="FFFFFF"/>
                  </a:solidFill>
                </a:rPr>
                <a:t>range</a:t>
              </a:r>
              <a:endParaRPr lang="de-DE" dirty="0">
                <a:solidFill>
                  <a:srgbClr val="142D78"/>
                </a:solidFill>
              </a:endParaRPr>
            </a:p>
          </p:txBody>
        </p:sp>
        <p:sp>
          <p:nvSpPr>
            <p:cNvPr id="81" name="Line 254"/>
            <p:cNvSpPr>
              <a:spLocks noChangeShapeType="1"/>
            </p:cNvSpPr>
            <p:nvPr/>
          </p:nvSpPr>
          <p:spPr bwMode="auto">
            <a:xfrm>
              <a:off x="1827213" y="3182938"/>
              <a:ext cx="5468937" cy="1587"/>
            </a:xfrm>
            <a:prstGeom prst="line">
              <a:avLst/>
            </a:prstGeom>
            <a:noFill/>
            <a:ln w="39688">
              <a:solidFill>
                <a:srgbClr val="000000"/>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a:p>
          </p:txBody>
        </p:sp>
        <p:sp>
          <p:nvSpPr>
            <p:cNvPr id="82" name="Rectangle 257"/>
            <p:cNvSpPr>
              <a:spLocks noChangeArrowheads="1"/>
            </p:cNvSpPr>
            <p:nvPr/>
          </p:nvSpPr>
          <p:spPr bwMode="auto">
            <a:xfrm>
              <a:off x="2699792" y="5733256"/>
              <a:ext cx="1246187" cy="557212"/>
            </a:xfrm>
            <a:prstGeom prst="rect">
              <a:avLst/>
            </a:prstGeom>
            <a:solidFill>
              <a:srgbClr val="00CC00"/>
            </a:solid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a:lstStyle/>
            <a:p>
              <a:pPr algn="ctr"/>
              <a:endParaRPr lang="en-US">
                <a:solidFill>
                  <a:srgbClr val="142D78"/>
                </a:solidFill>
              </a:endParaRPr>
            </a:p>
          </p:txBody>
        </p:sp>
        <p:sp>
          <p:nvSpPr>
            <p:cNvPr id="83" name="Rectangle 259"/>
            <p:cNvSpPr>
              <a:spLocks noChangeArrowheads="1"/>
            </p:cNvSpPr>
            <p:nvPr/>
          </p:nvSpPr>
          <p:spPr bwMode="auto">
            <a:xfrm>
              <a:off x="4155107" y="5715000"/>
              <a:ext cx="1497013" cy="714375"/>
            </a:xfrm>
            <a:prstGeom prst="rect">
              <a:avLst/>
            </a:prstGeom>
            <a:solidFill>
              <a:srgbClr val="FF3300"/>
            </a:solid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a:lstStyle/>
            <a:p>
              <a:endParaRPr lang="en-US">
                <a:solidFill>
                  <a:schemeClr val="tx2">
                    <a:lumMod val="10000"/>
                    <a:lumOff val="90000"/>
                  </a:schemeClr>
                </a:solidFill>
              </a:endParaRPr>
            </a:p>
          </p:txBody>
        </p:sp>
        <p:sp>
          <p:nvSpPr>
            <p:cNvPr id="84" name="Rectangle 260"/>
            <p:cNvSpPr>
              <a:spLocks noChangeArrowheads="1"/>
            </p:cNvSpPr>
            <p:nvPr/>
          </p:nvSpPr>
          <p:spPr bwMode="auto">
            <a:xfrm>
              <a:off x="3923928" y="5786016"/>
              <a:ext cx="1770063" cy="40011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lIns="0" tIns="0" rIns="0" bIns="0">
              <a:spAutoFit/>
            </a:bodyPr>
            <a:lstStyle/>
            <a:p>
              <a:pPr algn="ctr" defTabSz="995363"/>
              <a:r>
                <a:rPr lang="de-DE" sz="1300" b="1" dirty="0" smtClean="0">
                  <a:solidFill>
                    <a:schemeClr val="tx2">
                      <a:lumMod val="10000"/>
                      <a:lumOff val="90000"/>
                    </a:schemeClr>
                  </a:solidFill>
                </a:rPr>
                <a:t>heparin</a:t>
              </a:r>
              <a:r>
                <a:rPr lang="de-DE" sz="1300" b="1" dirty="0">
                  <a:solidFill>
                    <a:srgbClr val="142D78"/>
                  </a:solidFill>
                </a:rPr>
                <a:t/>
              </a:r>
              <a:br>
                <a:rPr lang="de-DE" sz="1300" b="1" dirty="0">
                  <a:solidFill>
                    <a:srgbClr val="142D78"/>
                  </a:solidFill>
                </a:rPr>
              </a:br>
              <a:r>
                <a:rPr lang="de-DE" sz="1300" b="1" dirty="0">
                  <a:solidFill>
                    <a:schemeClr val="tx2">
                      <a:lumMod val="10000"/>
                      <a:lumOff val="90000"/>
                    </a:schemeClr>
                  </a:solidFill>
                </a:rPr>
                <a:t>influence</a:t>
              </a:r>
              <a:endParaRPr lang="de-DE" dirty="0">
                <a:solidFill>
                  <a:schemeClr val="tx2">
                    <a:lumMod val="10000"/>
                    <a:lumOff val="90000"/>
                  </a:schemeClr>
                </a:solidFill>
              </a:endParaRPr>
            </a:p>
          </p:txBody>
        </p:sp>
        <p:sp>
          <p:nvSpPr>
            <p:cNvPr id="85" name="Rectangle 261"/>
            <p:cNvSpPr>
              <a:spLocks noChangeArrowheads="1"/>
            </p:cNvSpPr>
            <p:nvPr/>
          </p:nvSpPr>
          <p:spPr bwMode="auto">
            <a:xfrm>
              <a:off x="5796136" y="5690319"/>
              <a:ext cx="1700213" cy="835025"/>
            </a:xfrm>
            <a:prstGeom prst="rect">
              <a:avLst/>
            </a:prstGeom>
            <a:solidFill>
              <a:srgbClr val="99CCFF"/>
            </a:solid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a:lstStyle/>
            <a:p>
              <a:endParaRPr lang="en-US">
                <a:solidFill>
                  <a:srgbClr val="142D78"/>
                </a:solidFill>
              </a:endParaRPr>
            </a:p>
          </p:txBody>
        </p:sp>
        <p:sp>
          <p:nvSpPr>
            <p:cNvPr id="86" name="Rectangle 262"/>
            <p:cNvSpPr>
              <a:spLocks noChangeArrowheads="1"/>
            </p:cNvSpPr>
            <p:nvPr/>
          </p:nvSpPr>
          <p:spPr bwMode="auto">
            <a:xfrm>
              <a:off x="5796136" y="5561013"/>
              <a:ext cx="1571625" cy="99218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lIns="0" tIns="0" rIns="0" bIns="0">
              <a:spAutoFit/>
            </a:bodyPr>
            <a:lstStyle/>
            <a:p>
              <a:pPr algn="ctr" defTabSz="995363"/>
              <a:endParaRPr lang="de-DE" sz="1300" b="1" i="1" dirty="0">
                <a:solidFill>
                  <a:srgbClr val="142D78"/>
                </a:solidFill>
              </a:endParaRPr>
            </a:p>
            <a:p>
              <a:pPr algn="ctr" defTabSz="995363"/>
              <a:r>
                <a:rPr lang="de-DE" sz="1300" b="1" dirty="0"/>
                <a:t>defective platelet function </a:t>
              </a:r>
            </a:p>
            <a:p>
              <a:pPr defTabSz="995363"/>
              <a:r>
                <a:rPr lang="de-DE" sz="1300" b="1" dirty="0"/>
                <a:t> /thrombocytopenia</a:t>
              </a:r>
              <a:endParaRPr lang="de-DE" dirty="0"/>
            </a:p>
            <a:p>
              <a:pPr algn="ctr" defTabSz="995363"/>
              <a:endParaRPr lang="de-DE" sz="1300" b="1" dirty="0">
                <a:solidFill>
                  <a:srgbClr val="142D78"/>
                </a:solidFill>
              </a:endParaRPr>
            </a:p>
          </p:txBody>
        </p:sp>
        <p:sp>
          <p:nvSpPr>
            <p:cNvPr id="87" name="Rectangle 200"/>
            <p:cNvSpPr>
              <a:spLocks noChangeArrowheads="1"/>
            </p:cNvSpPr>
            <p:nvPr/>
          </p:nvSpPr>
          <p:spPr bwMode="auto">
            <a:xfrm>
              <a:off x="2627784" y="5733256"/>
              <a:ext cx="1296144" cy="49244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square">
              <a:spAutoFit/>
            </a:bodyPr>
            <a:lstStyle/>
            <a:p>
              <a:pPr algn="ctr"/>
              <a:r>
                <a:rPr lang="en-US" sz="1300" b="1" dirty="0" smtClean="0">
                  <a:solidFill>
                    <a:schemeClr val="tx2">
                      <a:lumMod val="10000"/>
                      <a:lumOff val="90000"/>
                    </a:schemeClr>
                  </a:solidFill>
                </a:rPr>
                <a:t>No Coagulopathy</a:t>
              </a:r>
              <a:endParaRPr lang="en-US" sz="1300" b="1" dirty="0">
                <a:solidFill>
                  <a:schemeClr val="tx2">
                    <a:lumMod val="10000"/>
                    <a:lumOff val="90000"/>
                  </a:schemeClr>
                </a:solidFill>
              </a:endParaRPr>
            </a:p>
          </p:txBody>
        </p:sp>
        <p:pic>
          <p:nvPicPr>
            <p:cNvPr id="88" name="Picture 174"/>
            <p:cNvPicPr>
              <a:picLocks noChangeAspect="1" noChangeArrowheads="1"/>
            </p:cNvPicPr>
            <p:nvPr/>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rcRect/>
            <a:stretch>
              <a:fillRect/>
            </a:stretch>
          </p:blipFill>
          <p:spPr bwMode="auto">
            <a:xfrm>
              <a:off x="4139952" y="4869160"/>
              <a:ext cx="216024" cy="864096"/>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sp>
          <p:nvSpPr>
            <p:cNvPr id="89" name="Right Arrow 88"/>
            <p:cNvSpPr/>
            <p:nvPr/>
          </p:nvSpPr>
          <p:spPr bwMode="auto">
            <a:xfrm>
              <a:off x="3491880" y="5229200"/>
              <a:ext cx="576064" cy="144016"/>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95363"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smtClean="0">
                <a:ln>
                  <a:noFill/>
                </a:ln>
                <a:solidFill>
                  <a:schemeClr val="tx1"/>
                </a:solidFill>
                <a:effectLst/>
                <a:latin typeface="Arial" charset="0"/>
              </a:endParaRPr>
            </a:p>
          </p:txBody>
        </p:sp>
        <p:sp>
          <p:nvSpPr>
            <p:cNvPr id="90" name="Frame 89"/>
            <p:cNvSpPr/>
            <p:nvPr/>
          </p:nvSpPr>
          <p:spPr bwMode="auto">
            <a:xfrm>
              <a:off x="5436096" y="1988840"/>
              <a:ext cx="2016224" cy="3312368"/>
            </a:xfrm>
            <a:prstGeom prst="frame">
              <a:avLst/>
            </a:prstGeom>
            <a:solidFill>
              <a:srgbClr val="FF0000">
                <a:alpha val="5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95363"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smtClean="0">
                <a:ln>
                  <a:noFill/>
                </a:ln>
                <a:solidFill>
                  <a:srgbClr val="FF0000"/>
                </a:solidFill>
                <a:effectLst/>
                <a:latin typeface="Arial" charset="0"/>
              </a:endParaRPr>
            </a:p>
          </p:txBody>
        </p:sp>
        <p:pic>
          <p:nvPicPr>
            <p:cNvPr id="91" name="Picture 176"/>
            <p:cNvPicPr>
              <a:picLocks noChangeAspect="1" noChangeArrowheads="1"/>
            </p:cNvPicPr>
            <p:nvPr/>
          </p:nvPicPr>
          <p:blipFill>
            <a:blip r:embed="rId4">
              <a:extLst>
                <a:ext uri="{28A0092B-C50C-407E-A947-70E740481C1C}">
                  <a14:useLocalDpi xmlns:mc="http://schemas.openxmlformats.org/markup-compatibility/2006" xmlns:mv="urn:schemas-microsoft-com:mac:vml" xmlns:a14="http://schemas.microsoft.com/office/drawing/2010/main" xmlns="" val="0"/>
                </a:ext>
              </a:extLst>
            </a:blip>
            <a:srcRect/>
            <a:stretch>
              <a:fillRect/>
            </a:stretch>
          </p:blipFill>
          <p:spPr bwMode="auto">
            <a:xfrm>
              <a:off x="5705202" y="4005064"/>
              <a:ext cx="306958" cy="85883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pic>
          <p:nvPicPr>
            <p:cNvPr id="92" name="Picture 176"/>
            <p:cNvPicPr>
              <a:picLocks noChangeAspect="1" noChangeArrowheads="1"/>
            </p:cNvPicPr>
            <p:nvPr/>
          </p:nvPicPr>
          <p:blipFill>
            <a:blip r:embed="rId4">
              <a:extLst>
                <a:ext uri="{28A0092B-C50C-407E-A947-70E740481C1C}">
                  <a14:useLocalDpi xmlns:mc="http://schemas.openxmlformats.org/markup-compatibility/2006" xmlns:mv="urn:schemas-microsoft-com:mac:vml" xmlns:a14="http://schemas.microsoft.com/office/drawing/2010/main" xmlns="" val="0"/>
                </a:ext>
              </a:extLst>
            </a:blip>
            <a:srcRect/>
            <a:stretch>
              <a:fillRect/>
            </a:stretch>
          </p:blipFill>
          <p:spPr bwMode="auto">
            <a:xfrm>
              <a:off x="4067944" y="4005064"/>
              <a:ext cx="288032" cy="85883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sp>
          <p:nvSpPr>
            <p:cNvPr id="93" name="Line 255"/>
            <p:cNvSpPr>
              <a:spLocks noChangeShapeType="1"/>
            </p:cNvSpPr>
            <p:nvPr/>
          </p:nvSpPr>
          <p:spPr bwMode="auto">
            <a:xfrm>
              <a:off x="1835696" y="4005064"/>
              <a:ext cx="5468937" cy="0"/>
            </a:xfrm>
            <a:prstGeom prst="line">
              <a:avLst/>
            </a:prstGeom>
            <a:noFill/>
            <a:ln w="39688">
              <a:solidFill>
                <a:srgbClr val="000000"/>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a:p>
          </p:txBody>
        </p:sp>
        <p:sp>
          <p:nvSpPr>
            <p:cNvPr id="94" name="Frame 93"/>
            <p:cNvSpPr/>
            <p:nvPr/>
          </p:nvSpPr>
          <p:spPr bwMode="auto">
            <a:xfrm>
              <a:off x="3851920" y="1988840"/>
              <a:ext cx="1800200" cy="3816424"/>
            </a:xfrm>
            <a:prstGeom prst="frame">
              <a:avLst/>
            </a:prstGeom>
            <a:solidFill>
              <a:srgbClr val="FF0000">
                <a:alpha val="5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95363"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smtClean="0">
                <a:ln>
                  <a:noFill/>
                </a:ln>
                <a:solidFill>
                  <a:schemeClr val="tx1"/>
                </a:solidFill>
                <a:effectLst/>
                <a:latin typeface="Arial" charset="0"/>
              </a:endParaRPr>
            </a:p>
          </p:txBody>
        </p:sp>
        <p:sp>
          <p:nvSpPr>
            <p:cNvPr id="95" name="Line 256"/>
            <p:cNvSpPr>
              <a:spLocks noChangeShapeType="1"/>
            </p:cNvSpPr>
            <p:nvPr/>
          </p:nvSpPr>
          <p:spPr bwMode="auto">
            <a:xfrm>
              <a:off x="1835696" y="4867573"/>
              <a:ext cx="5470525" cy="1587"/>
            </a:xfrm>
            <a:prstGeom prst="line">
              <a:avLst/>
            </a:prstGeom>
            <a:noFill/>
            <a:ln w="39688">
              <a:solidFill>
                <a:srgbClr val="000000"/>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a:lstStyle/>
            <a:p>
              <a:endParaRPr lang="en-US"/>
            </a:p>
          </p:txBody>
        </p:sp>
        <p:sp>
          <p:nvSpPr>
            <p:cNvPr id="96" name="Frame 95"/>
            <p:cNvSpPr/>
            <p:nvPr/>
          </p:nvSpPr>
          <p:spPr bwMode="auto">
            <a:xfrm>
              <a:off x="2411760" y="1988840"/>
              <a:ext cx="1800200" cy="3312368"/>
            </a:xfrm>
            <a:prstGeom prst="frame">
              <a:avLst/>
            </a:prstGeom>
            <a:solidFill>
              <a:srgbClr val="FF0000">
                <a:alpha val="50000"/>
              </a:srgbClr>
            </a:solidFill>
            <a:ln w="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95363"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smtClean="0">
                <a:ln>
                  <a:noFill/>
                </a:ln>
                <a:solidFill>
                  <a:schemeClr val="tx1"/>
                </a:solidFill>
                <a:effectLst/>
                <a:latin typeface="Arial" charset="0"/>
              </a:endParaRPr>
            </a:p>
          </p:txBody>
        </p:sp>
      </p:grpSp>
    </p:spTree>
    <p:extLst>
      <p:ext uri="{BB962C8B-B14F-4D97-AF65-F5344CB8AC3E}">
        <p14:creationId xmlns:mc="http://schemas.openxmlformats.org/markup-compatibility/2006" xmlns:mv="urn:schemas-microsoft-com:mac:vml" xmlns:p14="http://schemas.microsoft.com/office/powerpoint/2010/main" xmlns="" val="14076637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226" name="Picture 2"/>
          <p:cNvPicPr>
            <a:picLocks noChangeAspect="1" noChangeArrowheads="1"/>
          </p:cNvPicPr>
          <p:nvPr/>
        </p:nvPicPr>
        <p:blipFill>
          <a:blip r:embed="rId2"/>
          <a:srcRect/>
          <a:stretch>
            <a:fillRect/>
          </a:stretch>
        </p:blipFill>
        <p:spPr bwMode="auto">
          <a:xfrm>
            <a:off x="0" y="26988"/>
            <a:ext cx="9144000" cy="2033587"/>
          </a:xfrm>
          <a:prstGeom prst="rect">
            <a:avLst/>
          </a:prstGeom>
          <a:noFill/>
          <a:ln w="9525">
            <a:noFill/>
            <a:miter lim="800000"/>
            <a:headEnd/>
            <a:tailEnd/>
          </a:ln>
        </p:spPr>
      </p:pic>
      <p:pic>
        <p:nvPicPr>
          <p:cNvPr id="308227" name="Picture 3"/>
          <p:cNvPicPr>
            <a:picLocks noChangeAspect="1" noChangeArrowheads="1"/>
          </p:cNvPicPr>
          <p:nvPr/>
        </p:nvPicPr>
        <p:blipFill>
          <a:blip r:embed="rId3"/>
          <a:srcRect/>
          <a:stretch>
            <a:fillRect/>
          </a:stretch>
        </p:blipFill>
        <p:spPr bwMode="auto">
          <a:xfrm>
            <a:off x="71438" y="2000250"/>
            <a:ext cx="9037637" cy="1017588"/>
          </a:xfrm>
          <a:prstGeom prst="rect">
            <a:avLst/>
          </a:prstGeom>
          <a:noFill/>
          <a:ln w="9525">
            <a:noFill/>
            <a:miter lim="800000"/>
            <a:headEnd/>
            <a:tailEnd/>
          </a:ln>
        </p:spPr>
      </p:pic>
      <p:cxnSp>
        <p:nvCxnSpPr>
          <p:cNvPr id="5" name="Gerade Verbindung 4"/>
          <p:cNvCxnSpPr/>
          <p:nvPr/>
        </p:nvCxnSpPr>
        <p:spPr>
          <a:xfrm>
            <a:off x="2484438" y="2339975"/>
            <a:ext cx="403225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Gerade Verbindung 7"/>
          <p:cNvCxnSpPr/>
          <p:nvPr/>
        </p:nvCxnSpPr>
        <p:spPr>
          <a:xfrm>
            <a:off x="8118475" y="2671763"/>
            <a:ext cx="7921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Gerade Verbindung 9"/>
          <p:cNvCxnSpPr/>
          <p:nvPr/>
        </p:nvCxnSpPr>
        <p:spPr>
          <a:xfrm>
            <a:off x="250825" y="2835275"/>
            <a:ext cx="266541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Gerade Verbindung 11"/>
          <p:cNvCxnSpPr/>
          <p:nvPr/>
        </p:nvCxnSpPr>
        <p:spPr>
          <a:xfrm>
            <a:off x="250825" y="2997200"/>
            <a:ext cx="865981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308232" name="Picture 4"/>
          <p:cNvPicPr>
            <a:picLocks noChangeAspect="1" noChangeArrowheads="1"/>
          </p:cNvPicPr>
          <p:nvPr/>
        </p:nvPicPr>
        <p:blipFill>
          <a:blip r:embed="rId4"/>
          <a:srcRect/>
          <a:stretch>
            <a:fillRect/>
          </a:stretch>
        </p:blipFill>
        <p:spPr bwMode="auto">
          <a:xfrm>
            <a:off x="142875" y="52388"/>
            <a:ext cx="8820150" cy="192087"/>
          </a:xfrm>
          <a:prstGeom prst="rect">
            <a:avLst/>
          </a:prstGeom>
          <a:noFill/>
          <a:ln w="9525">
            <a:noFill/>
            <a:miter lim="800000"/>
            <a:headEnd/>
            <a:tailEnd/>
          </a:ln>
        </p:spPr>
      </p:pic>
      <p:pic>
        <p:nvPicPr>
          <p:cNvPr id="308233" name="Picture 5"/>
          <p:cNvPicPr>
            <a:picLocks noChangeAspect="1" noChangeArrowheads="1"/>
          </p:cNvPicPr>
          <p:nvPr/>
        </p:nvPicPr>
        <p:blipFill>
          <a:blip r:embed="rId5"/>
          <a:srcRect/>
          <a:stretch>
            <a:fillRect/>
          </a:stretch>
        </p:blipFill>
        <p:spPr bwMode="auto">
          <a:xfrm>
            <a:off x="250825" y="3070225"/>
            <a:ext cx="5494338" cy="3711575"/>
          </a:xfrm>
          <a:prstGeom prst="rect">
            <a:avLst/>
          </a:prstGeom>
          <a:noFill/>
          <a:ln w="9525">
            <a:noFill/>
            <a:miter lim="800000"/>
            <a:headEnd/>
            <a:tailEnd/>
          </a:ln>
        </p:spPr>
      </p:pic>
      <p:pic>
        <p:nvPicPr>
          <p:cNvPr id="308234" name="Grafik 13"/>
          <p:cNvPicPr>
            <a:picLocks noChangeAspect="1"/>
          </p:cNvPicPr>
          <p:nvPr/>
        </p:nvPicPr>
        <p:blipFill>
          <a:blip r:embed="rId6"/>
          <a:srcRect/>
          <a:stretch>
            <a:fillRect/>
          </a:stretch>
        </p:blipFill>
        <p:spPr bwMode="auto">
          <a:xfrm>
            <a:off x="6118225" y="3070225"/>
            <a:ext cx="2774950" cy="3711575"/>
          </a:xfrm>
          <a:prstGeom prst="rect">
            <a:avLst/>
          </a:prstGeom>
          <a:noFill/>
          <a:ln w="9525">
            <a:noFill/>
            <a:miter lim="800000"/>
            <a:headEnd/>
            <a:tailEnd/>
          </a:ln>
        </p:spPr>
      </p:pic>
      <p:cxnSp>
        <p:nvCxnSpPr>
          <p:cNvPr id="16" name="Gerade Verbindung 15"/>
          <p:cNvCxnSpPr/>
          <p:nvPr/>
        </p:nvCxnSpPr>
        <p:spPr>
          <a:xfrm>
            <a:off x="684213" y="4005263"/>
            <a:ext cx="158432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p:nvCxnSpPr>
        <p:spPr>
          <a:xfrm>
            <a:off x="1763713" y="4967288"/>
            <a:ext cx="396081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p:nvCxnSpPr>
        <p:spPr>
          <a:xfrm>
            <a:off x="684213" y="5183188"/>
            <a:ext cx="19431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p:nvCxnSpPr>
        <p:spPr>
          <a:xfrm>
            <a:off x="1314450" y="5399088"/>
            <a:ext cx="287972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p:nvCxnSpPr>
        <p:spPr>
          <a:xfrm>
            <a:off x="684213" y="6308725"/>
            <a:ext cx="506095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p:nvCxnSpPr>
        <p:spPr>
          <a:xfrm>
            <a:off x="684213" y="6534150"/>
            <a:ext cx="388778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066800"/>
            <a:ext cx="7772400" cy="1470025"/>
          </a:xfrm>
        </p:spPr>
        <p:txBody>
          <a:bodyPr>
            <a:normAutofit/>
          </a:bodyPr>
          <a:lstStyle/>
          <a:p>
            <a:r>
              <a:rPr lang="en-US" sz="5400" dirty="0" smtClean="0"/>
              <a:t>Algorithm Based Approach</a:t>
            </a:r>
            <a:endParaRPr lang="en-US" sz="5400" dirty="0"/>
          </a:p>
        </p:txBody>
      </p:sp>
      <p:sp>
        <p:nvSpPr>
          <p:cNvPr id="3" name="Subtitle 2"/>
          <p:cNvSpPr>
            <a:spLocks noGrp="1"/>
          </p:cNvSpPr>
          <p:nvPr>
            <p:ph type="subTitle" idx="1"/>
          </p:nvPr>
        </p:nvSpPr>
        <p:spPr>
          <a:xfrm>
            <a:off x="457200" y="2895600"/>
            <a:ext cx="8382000" cy="2133600"/>
          </a:xfrm>
        </p:spPr>
        <p:txBody>
          <a:bodyPr>
            <a:noAutofit/>
          </a:bodyPr>
          <a:lstStyle/>
          <a:p>
            <a:pPr algn="l"/>
            <a:r>
              <a:rPr lang="en-US" dirty="0" smtClean="0">
                <a:solidFill>
                  <a:schemeClr val="tx1"/>
                </a:solidFill>
              </a:rPr>
              <a:t>Validated and approved Algorithms are available for various procedures like-</a:t>
            </a:r>
          </a:p>
          <a:p>
            <a:pPr algn="l">
              <a:buFont typeface="Arial" pitchFamily="34" charset="0"/>
              <a:buChar char="•"/>
            </a:pPr>
            <a:r>
              <a:rPr lang="en-US" sz="2400" dirty="0" smtClean="0">
                <a:solidFill>
                  <a:schemeClr val="tx1"/>
                </a:solidFill>
              </a:rPr>
              <a:t> </a:t>
            </a:r>
            <a:r>
              <a:rPr lang="en-US" sz="2400" dirty="0" smtClean="0">
                <a:solidFill>
                  <a:schemeClr val="tx1"/>
                </a:solidFill>
              </a:rPr>
              <a:t>Liver Transplant</a:t>
            </a:r>
          </a:p>
          <a:p>
            <a:pPr algn="l">
              <a:buFont typeface="Arial" pitchFamily="34" charset="0"/>
              <a:buChar char="•"/>
            </a:pPr>
            <a:r>
              <a:rPr lang="en-US" sz="2400" dirty="0" smtClean="0">
                <a:solidFill>
                  <a:schemeClr val="tx1"/>
                </a:solidFill>
              </a:rPr>
              <a:t> </a:t>
            </a:r>
            <a:r>
              <a:rPr lang="en-US" sz="2400" dirty="0" smtClean="0">
                <a:solidFill>
                  <a:schemeClr val="tx1"/>
                </a:solidFill>
              </a:rPr>
              <a:t>Cardiac Surgeries</a:t>
            </a:r>
          </a:p>
          <a:p>
            <a:pPr algn="l">
              <a:buFont typeface="Arial" pitchFamily="34" charset="0"/>
              <a:buChar char="•"/>
            </a:pPr>
            <a:r>
              <a:rPr lang="en-US" sz="2400" dirty="0" smtClean="0">
                <a:solidFill>
                  <a:schemeClr val="tx1"/>
                </a:solidFill>
              </a:rPr>
              <a:t> </a:t>
            </a:r>
            <a:r>
              <a:rPr lang="en-US" sz="2400" dirty="0" smtClean="0">
                <a:solidFill>
                  <a:schemeClr val="tx1"/>
                </a:solidFill>
              </a:rPr>
              <a:t>Post Partum Haemorrage</a:t>
            </a:r>
          </a:p>
          <a:p>
            <a:pPr algn="l">
              <a:buFont typeface="Arial" pitchFamily="34" charset="0"/>
              <a:buChar char="•"/>
            </a:pPr>
            <a:r>
              <a:rPr lang="en-US" sz="2400" dirty="0" smtClean="0">
                <a:solidFill>
                  <a:schemeClr val="tx1"/>
                </a:solidFill>
              </a:rPr>
              <a:t> </a:t>
            </a:r>
            <a:r>
              <a:rPr lang="en-US" sz="2400" dirty="0" smtClean="0">
                <a:solidFill>
                  <a:schemeClr val="tx1"/>
                </a:solidFill>
              </a:rPr>
              <a:t> Trauma</a:t>
            </a:r>
            <a:endParaRPr lang="en-US" sz="2400" dirty="0">
              <a:solidFill>
                <a:schemeClr val="tx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62" name="Picture 2"/>
          <p:cNvPicPr>
            <a:picLocks noChangeAspect="1" noChangeArrowheads="1"/>
          </p:cNvPicPr>
          <p:nvPr/>
        </p:nvPicPr>
        <p:blipFill>
          <a:blip r:embed="rId2"/>
          <a:srcRect/>
          <a:stretch>
            <a:fillRect/>
          </a:stretch>
        </p:blipFill>
        <p:spPr bwMode="auto">
          <a:xfrm>
            <a:off x="20638" y="17463"/>
            <a:ext cx="4806950" cy="6840537"/>
          </a:xfrm>
          <a:prstGeom prst="rect">
            <a:avLst/>
          </a:prstGeom>
          <a:noFill/>
          <a:ln w="9525">
            <a:noFill/>
            <a:miter lim="800000"/>
            <a:headEnd/>
            <a:tailEnd/>
          </a:ln>
        </p:spPr>
      </p:pic>
      <p:sp>
        <p:nvSpPr>
          <p:cNvPr id="296963" name="Textfeld 1"/>
          <p:cNvSpPr txBox="1">
            <a:spLocks noChangeArrowheads="1"/>
          </p:cNvSpPr>
          <p:nvPr/>
        </p:nvSpPr>
        <p:spPr bwMode="auto">
          <a:xfrm>
            <a:off x="1692275" y="44450"/>
            <a:ext cx="5903913" cy="400050"/>
          </a:xfrm>
          <a:prstGeom prst="rect">
            <a:avLst/>
          </a:prstGeom>
          <a:noFill/>
          <a:ln w="9525">
            <a:noFill/>
            <a:miter lim="800000"/>
            <a:headEnd/>
            <a:tailEnd/>
          </a:ln>
        </p:spPr>
        <p:txBody>
          <a:bodyPr>
            <a:spAutoFit/>
          </a:bodyPr>
          <a:lstStyle/>
          <a:p>
            <a:pPr algn="ctr"/>
            <a:r>
              <a:rPr lang="en-US" altLang="de-DE" sz="2000" b="1">
                <a:latin typeface="Arial" pitchFamily="34" charset="0"/>
              </a:rPr>
              <a:t>Evidence-based Cardiovascular A5-Algorithm</a:t>
            </a:r>
          </a:p>
        </p:txBody>
      </p:sp>
      <p:sp>
        <p:nvSpPr>
          <p:cNvPr id="4" name="Textfeld 3"/>
          <p:cNvSpPr txBox="1">
            <a:spLocks noChangeArrowheads="1"/>
          </p:cNvSpPr>
          <p:nvPr/>
        </p:nvSpPr>
        <p:spPr bwMode="auto">
          <a:xfrm>
            <a:off x="323850" y="538163"/>
            <a:ext cx="8424863" cy="708025"/>
          </a:xfrm>
          <a:prstGeom prst="rect">
            <a:avLst/>
          </a:prstGeom>
          <a:noFill/>
          <a:ln w="38100">
            <a:solidFill>
              <a:schemeClr val="tx1"/>
            </a:solidFill>
            <a:miter lim="800000"/>
            <a:headEnd/>
            <a:tailEnd/>
          </a:ln>
        </p:spPr>
        <p:txBody>
          <a:bodyPr>
            <a:spAutoFit/>
          </a:bodyPr>
          <a:lstStyle/>
          <a:p>
            <a:pPr algn="r"/>
            <a:r>
              <a:rPr lang="en-US" altLang="de-DE" sz="2000">
                <a:latin typeface="Arial" pitchFamily="34" charset="0"/>
              </a:rPr>
              <a:t>Clinical Situation</a:t>
            </a:r>
          </a:p>
          <a:p>
            <a:pPr algn="r"/>
            <a:endParaRPr lang="de-DE" altLang="de-DE" sz="2000">
              <a:latin typeface="Arial" pitchFamily="34" charset="0"/>
            </a:endParaRPr>
          </a:p>
        </p:txBody>
      </p:sp>
      <p:sp>
        <p:nvSpPr>
          <p:cNvPr id="5" name="Textfeld 4"/>
          <p:cNvSpPr txBox="1">
            <a:spLocks noChangeArrowheads="1"/>
          </p:cNvSpPr>
          <p:nvPr/>
        </p:nvSpPr>
        <p:spPr bwMode="auto">
          <a:xfrm>
            <a:off x="323850" y="1282700"/>
            <a:ext cx="8424863" cy="708025"/>
          </a:xfrm>
          <a:prstGeom prst="rect">
            <a:avLst/>
          </a:prstGeom>
          <a:noFill/>
          <a:ln w="38100">
            <a:solidFill>
              <a:srgbClr val="CC0066"/>
            </a:solidFill>
            <a:miter lim="800000"/>
            <a:headEnd/>
            <a:tailEnd/>
          </a:ln>
        </p:spPr>
        <p:txBody>
          <a:bodyPr>
            <a:spAutoFit/>
          </a:bodyPr>
          <a:lstStyle/>
          <a:p>
            <a:pPr algn="r"/>
            <a:r>
              <a:rPr lang="en-US" altLang="de-DE" sz="2000">
                <a:latin typeface="Arial" pitchFamily="34" charset="0"/>
              </a:rPr>
              <a:t>(Hyper)fibrinolysis</a:t>
            </a:r>
          </a:p>
          <a:p>
            <a:pPr algn="r"/>
            <a:endParaRPr lang="de-DE" altLang="de-DE" sz="2000">
              <a:latin typeface="Arial" pitchFamily="34" charset="0"/>
            </a:endParaRPr>
          </a:p>
        </p:txBody>
      </p:sp>
      <p:sp>
        <p:nvSpPr>
          <p:cNvPr id="6" name="Textfeld 5"/>
          <p:cNvSpPr txBox="1">
            <a:spLocks noChangeArrowheads="1"/>
          </p:cNvSpPr>
          <p:nvPr/>
        </p:nvSpPr>
        <p:spPr bwMode="auto">
          <a:xfrm>
            <a:off x="323850" y="2022475"/>
            <a:ext cx="8424863" cy="708025"/>
          </a:xfrm>
          <a:prstGeom prst="rect">
            <a:avLst/>
          </a:prstGeom>
          <a:noFill/>
          <a:ln w="38100">
            <a:solidFill>
              <a:schemeClr val="bg1">
                <a:lumMod val="50000"/>
              </a:schemeClr>
            </a:solidFill>
            <a:miter lim="800000"/>
            <a:headEnd/>
            <a:tailEn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r" eaLnBrk="1" hangingPunct="1">
              <a:spcBef>
                <a:spcPct val="0"/>
              </a:spcBef>
              <a:buFontTx/>
              <a:buNone/>
              <a:defRPr/>
            </a:pPr>
            <a:r>
              <a:rPr lang="en-US" altLang="de-DE" sz="2000" smtClean="0">
                <a:latin typeface="Arial" pitchFamily="34" charset="0"/>
              </a:rPr>
              <a:t>Heparin-Protamin-Management</a:t>
            </a:r>
          </a:p>
          <a:p>
            <a:pPr algn="r" eaLnBrk="1" hangingPunct="1">
              <a:spcBef>
                <a:spcPct val="0"/>
              </a:spcBef>
              <a:buFontTx/>
              <a:buNone/>
              <a:defRPr/>
            </a:pPr>
            <a:endParaRPr lang="de-DE" altLang="de-DE" sz="2000" smtClean="0">
              <a:latin typeface="Arial" pitchFamily="34" charset="0"/>
            </a:endParaRPr>
          </a:p>
        </p:txBody>
      </p:sp>
      <p:sp>
        <p:nvSpPr>
          <p:cNvPr id="7" name="Textfeld 6"/>
          <p:cNvSpPr txBox="1">
            <a:spLocks noChangeArrowheads="1"/>
          </p:cNvSpPr>
          <p:nvPr/>
        </p:nvSpPr>
        <p:spPr bwMode="auto">
          <a:xfrm>
            <a:off x="323850" y="2770188"/>
            <a:ext cx="8424863" cy="1447800"/>
          </a:xfrm>
          <a:prstGeom prst="rect">
            <a:avLst/>
          </a:prstGeom>
          <a:noFill/>
          <a:ln w="38100">
            <a:solidFill>
              <a:srgbClr val="0000FF"/>
            </a:solidFill>
            <a:miter lim="800000"/>
            <a:headEnd/>
            <a:tailEnd/>
          </a:ln>
        </p:spPr>
        <p:txBody>
          <a:bodyPr>
            <a:spAutoFit/>
          </a:bodyPr>
          <a:lstStyle/>
          <a:p>
            <a:pPr algn="r"/>
            <a:r>
              <a:rPr lang="en-US" altLang="de-DE" sz="2000">
                <a:latin typeface="Arial" pitchFamily="34" charset="0"/>
              </a:rPr>
              <a:t>Clot Firmness</a:t>
            </a:r>
          </a:p>
          <a:p>
            <a:pPr algn="r"/>
            <a:endParaRPr lang="de-DE" altLang="de-DE" sz="3600">
              <a:latin typeface="Arial" pitchFamily="34" charset="0"/>
            </a:endParaRPr>
          </a:p>
          <a:p>
            <a:pPr algn="r"/>
            <a:endParaRPr lang="de-DE" altLang="de-DE" sz="3200">
              <a:latin typeface="Arial" pitchFamily="34" charset="0"/>
            </a:endParaRPr>
          </a:p>
        </p:txBody>
      </p:sp>
      <p:sp>
        <p:nvSpPr>
          <p:cNvPr id="8" name="Textfeld 7"/>
          <p:cNvSpPr txBox="1">
            <a:spLocks noChangeArrowheads="1"/>
          </p:cNvSpPr>
          <p:nvPr/>
        </p:nvSpPr>
        <p:spPr bwMode="auto">
          <a:xfrm>
            <a:off x="323850" y="5732463"/>
            <a:ext cx="8424863" cy="708025"/>
          </a:xfrm>
          <a:prstGeom prst="rect">
            <a:avLst/>
          </a:prstGeom>
          <a:noFill/>
          <a:ln w="38100">
            <a:solidFill>
              <a:schemeClr val="tx1"/>
            </a:solidFill>
            <a:miter lim="800000"/>
            <a:headEnd/>
            <a:tailEnd/>
          </a:ln>
        </p:spPr>
        <p:txBody>
          <a:bodyPr>
            <a:spAutoFit/>
          </a:bodyPr>
          <a:lstStyle/>
          <a:p>
            <a:pPr algn="r"/>
            <a:r>
              <a:rPr lang="en-US" altLang="de-DE" sz="2000">
                <a:latin typeface="Arial" pitchFamily="34" charset="0"/>
              </a:rPr>
              <a:t>Clinical / POC Re-assessment</a:t>
            </a:r>
          </a:p>
          <a:p>
            <a:pPr algn="r"/>
            <a:endParaRPr lang="de-DE" altLang="de-DE" sz="2000">
              <a:latin typeface="Arial" pitchFamily="34" charset="0"/>
            </a:endParaRPr>
          </a:p>
        </p:txBody>
      </p:sp>
      <p:sp>
        <p:nvSpPr>
          <p:cNvPr id="9" name="Textfeld 8"/>
          <p:cNvSpPr txBox="1">
            <a:spLocks noChangeArrowheads="1"/>
          </p:cNvSpPr>
          <p:nvPr/>
        </p:nvSpPr>
        <p:spPr bwMode="auto">
          <a:xfrm>
            <a:off x="323850" y="4254500"/>
            <a:ext cx="8424863" cy="1446213"/>
          </a:xfrm>
          <a:prstGeom prst="rect">
            <a:avLst/>
          </a:prstGeom>
          <a:noFill/>
          <a:ln w="38100">
            <a:solidFill>
              <a:srgbClr val="FF0000"/>
            </a:solidFill>
            <a:miter lim="800000"/>
            <a:headEnd/>
            <a:tailEnd/>
          </a:ln>
        </p:spPr>
        <p:txBody>
          <a:bodyPr>
            <a:spAutoFit/>
          </a:bodyPr>
          <a:lstStyle/>
          <a:p>
            <a:pPr algn="r"/>
            <a:r>
              <a:rPr lang="en-US" altLang="de-DE" sz="2000">
                <a:latin typeface="Arial" pitchFamily="34" charset="0"/>
              </a:rPr>
              <a:t>Thrombin Generation</a:t>
            </a:r>
          </a:p>
          <a:p>
            <a:pPr algn="r"/>
            <a:endParaRPr lang="de-DE" altLang="de-DE" sz="1600">
              <a:latin typeface="Arial" pitchFamily="34" charset="0"/>
            </a:endParaRPr>
          </a:p>
          <a:p>
            <a:pPr algn="r"/>
            <a:endParaRPr lang="de-DE" altLang="de-DE" sz="2000">
              <a:latin typeface="Arial" pitchFamily="34" charset="0"/>
            </a:endParaRPr>
          </a:p>
          <a:p>
            <a:pPr algn="r"/>
            <a:endParaRPr lang="de-DE" altLang="de-DE" sz="3200">
              <a:latin typeface="Arial" pitchFamily="34" charset="0"/>
            </a:endParaRPr>
          </a:p>
        </p:txBody>
      </p:sp>
      <p:pic>
        <p:nvPicPr>
          <p:cNvPr id="3325956" name="Picture 4"/>
          <p:cNvPicPr>
            <a:picLocks noChangeAspect="1" noChangeArrowheads="1"/>
          </p:cNvPicPr>
          <p:nvPr/>
        </p:nvPicPr>
        <p:blipFill>
          <a:blip r:embed="rId3"/>
          <a:srcRect/>
          <a:stretch>
            <a:fillRect/>
          </a:stretch>
        </p:blipFill>
        <p:spPr bwMode="auto">
          <a:xfrm>
            <a:off x="3851275" y="2892425"/>
            <a:ext cx="3097213" cy="1236663"/>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32595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feld 1"/>
          <p:cNvSpPr txBox="1"/>
          <p:nvPr/>
        </p:nvSpPr>
        <p:spPr>
          <a:xfrm>
            <a:off x="179388" y="115888"/>
            <a:ext cx="8785225" cy="523875"/>
          </a:xfrm>
          <a:prstGeom prst="rect">
            <a:avLst/>
          </a:prstGeom>
          <a:solidFill>
            <a:schemeClr val="bg1">
              <a:lumMod val="85000"/>
            </a:schemeClr>
          </a:solidFill>
          <a:ln>
            <a:solidFill>
              <a:schemeClr val="tx1"/>
            </a:solidFill>
          </a:ln>
        </p:spPr>
        <p:txBody>
          <a:bodyPr>
            <a:spAutoFit/>
          </a:bodyPr>
          <a:lstStyle/>
          <a:p>
            <a:pPr algn="ctr">
              <a:defRPr/>
            </a:pPr>
            <a:r>
              <a:rPr lang="en-US" sz="2800" b="1" dirty="0">
                <a:latin typeface="Arial" panose="020B0604020202020204" pitchFamily="34" charset="0"/>
              </a:rPr>
              <a:t>(Hyper)fibrinolysis Management</a:t>
            </a:r>
          </a:p>
        </p:txBody>
      </p:sp>
      <p:sp>
        <p:nvSpPr>
          <p:cNvPr id="4" name="Rechteck 3"/>
          <p:cNvSpPr/>
          <p:nvPr/>
        </p:nvSpPr>
        <p:spPr>
          <a:xfrm>
            <a:off x="0" y="4351338"/>
            <a:ext cx="8101013" cy="17287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defRPr/>
            </a:pPr>
            <a:endParaRPr lang="zh-TW" altLang="zh-TW" sz="1800" smtClean="0">
              <a:solidFill>
                <a:srgbClr val="FFFFFF"/>
              </a:solidFill>
              <a:ea typeface="PMingLiU" pitchFamily="18" charset="-120"/>
              <a:cs typeface="Arial" pitchFamily="34" charset="0"/>
            </a:endParaRPr>
          </a:p>
        </p:txBody>
      </p:sp>
      <p:sp>
        <p:nvSpPr>
          <p:cNvPr id="3" name="Rechteck 2"/>
          <p:cNvSpPr/>
          <p:nvPr/>
        </p:nvSpPr>
        <p:spPr>
          <a:xfrm>
            <a:off x="5599113" y="4149725"/>
            <a:ext cx="720725" cy="358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defRPr/>
            </a:pPr>
            <a:endParaRPr lang="zh-TW" altLang="zh-TW" sz="1800" smtClean="0">
              <a:solidFill>
                <a:srgbClr val="FFFFFF"/>
              </a:solidFill>
              <a:ea typeface="PMingLiU" pitchFamily="18" charset="-120"/>
              <a:cs typeface="Arial" pitchFamily="34" charset="0"/>
            </a:endParaRPr>
          </a:p>
        </p:txBody>
      </p:sp>
      <p:cxnSp>
        <p:nvCxnSpPr>
          <p:cNvPr id="9" name="Gerade Verbindung 8"/>
          <p:cNvCxnSpPr/>
          <p:nvPr/>
        </p:nvCxnSpPr>
        <p:spPr>
          <a:xfrm>
            <a:off x="5008563" y="3124200"/>
            <a:ext cx="174307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297990" name="Picture 9"/>
          <p:cNvPicPr>
            <a:picLocks noChangeAspect="1" noChangeArrowheads="1"/>
          </p:cNvPicPr>
          <p:nvPr/>
        </p:nvPicPr>
        <p:blipFill>
          <a:blip r:embed="rId2"/>
          <a:srcRect/>
          <a:stretch>
            <a:fillRect/>
          </a:stretch>
        </p:blipFill>
        <p:spPr bwMode="auto">
          <a:xfrm>
            <a:off x="53975" y="836613"/>
            <a:ext cx="7658100" cy="3552825"/>
          </a:xfrm>
          <a:prstGeom prst="rect">
            <a:avLst/>
          </a:prstGeom>
          <a:noFill/>
          <a:ln w="9525">
            <a:noFill/>
            <a:miter lim="800000"/>
            <a:headEnd/>
            <a:tailEnd/>
          </a:ln>
        </p:spPr>
      </p:pic>
      <p:pic>
        <p:nvPicPr>
          <p:cNvPr id="297991" name="Picture 2"/>
          <p:cNvPicPr>
            <a:picLocks noChangeAspect="1" noChangeArrowheads="1"/>
          </p:cNvPicPr>
          <p:nvPr/>
        </p:nvPicPr>
        <p:blipFill>
          <a:blip r:embed="rId3"/>
          <a:srcRect/>
          <a:stretch>
            <a:fillRect/>
          </a:stretch>
        </p:blipFill>
        <p:spPr bwMode="auto">
          <a:xfrm>
            <a:off x="25400" y="800100"/>
            <a:ext cx="7805738" cy="3617913"/>
          </a:xfrm>
          <a:prstGeom prst="rect">
            <a:avLst/>
          </a:prstGeom>
          <a:noFill/>
          <a:ln w="9525">
            <a:noFill/>
            <a:miter lim="800000"/>
            <a:headEnd/>
            <a:tailEnd/>
          </a:ln>
        </p:spPr>
      </p:pic>
      <p:sp>
        <p:nvSpPr>
          <p:cNvPr id="12" name="Rechteck 11"/>
          <p:cNvSpPr/>
          <p:nvPr/>
        </p:nvSpPr>
        <p:spPr>
          <a:xfrm>
            <a:off x="3654425" y="981075"/>
            <a:ext cx="4465638" cy="6477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defRPr/>
            </a:pPr>
            <a:endParaRPr lang="zh-TW" altLang="zh-TW" sz="1800" smtClean="0">
              <a:solidFill>
                <a:srgbClr val="FFFFFF"/>
              </a:solidFill>
              <a:ea typeface="PMingLiU" pitchFamily="18" charset="-120"/>
              <a:cs typeface="Arial" pitchFamily="34" charset="0"/>
            </a:endParaRPr>
          </a:p>
        </p:txBody>
      </p:sp>
      <p:pic>
        <p:nvPicPr>
          <p:cNvPr id="297993" name="Picture 2"/>
          <p:cNvPicPr>
            <a:picLocks noChangeAspect="1" noChangeArrowheads="1"/>
          </p:cNvPicPr>
          <p:nvPr/>
        </p:nvPicPr>
        <p:blipFill>
          <a:blip r:embed="rId4"/>
          <a:srcRect/>
          <a:stretch>
            <a:fillRect/>
          </a:stretch>
        </p:blipFill>
        <p:spPr bwMode="auto">
          <a:xfrm>
            <a:off x="136525" y="4811713"/>
            <a:ext cx="7777163" cy="1785937"/>
          </a:xfrm>
          <a:prstGeom prst="rect">
            <a:avLst/>
          </a:prstGeom>
          <a:noFill/>
          <a:ln w="9525">
            <a:noFill/>
            <a:miter lim="800000"/>
            <a:headEnd/>
            <a:tailEnd/>
          </a:ln>
        </p:spPr>
      </p:pic>
      <p:cxnSp>
        <p:nvCxnSpPr>
          <p:cNvPr id="10" name="Gerade Verbindung 9"/>
          <p:cNvCxnSpPr/>
          <p:nvPr/>
        </p:nvCxnSpPr>
        <p:spPr>
          <a:xfrm>
            <a:off x="5076825" y="3213100"/>
            <a:ext cx="187166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9010" name="Bild 3" descr="H:\Brasil\Spätlyse2.jpg"/>
          <p:cNvPicPr>
            <a:picLocks noChangeAspect="1" noChangeArrowheads="1"/>
          </p:cNvPicPr>
          <p:nvPr/>
        </p:nvPicPr>
        <p:blipFill>
          <a:blip r:embed="rId2"/>
          <a:srcRect/>
          <a:stretch>
            <a:fillRect/>
          </a:stretch>
        </p:blipFill>
        <p:spPr bwMode="auto">
          <a:xfrm>
            <a:off x="381000" y="1714500"/>
            <a:ext cx="8382000" cy="3924300"/>
          </a:xfrm>
          <a:prstGeom prst="rect">
            <a:avLst/>
          </a:prstGeom>
          <a:noFill/>
          <a:ln w="9525">
            <a:noFill/>
            <a:miter lim="800000"/>
            <a:headEnd/>
            <a:tailEnd/>
          </a:ln>
        </p:spPr>
      </p:pic>
      <p:sp>
        <p:nvSpPr>
          <p:cNvPr id="66563" name="Linie 6"/>
          <p:cNvSpPr>
            <a:spLocks noChangeShapeType="1"/>
          </p:cNvSpPr>
          <p:nvPr/>
        </p:nvSpPr>
        <p:spPr bwMode="auto">
          <a:xfrm>
            <a:off x="2403475" y="1524000"/>
            <a:ext cx="0" cy="2171700"/>
          </a:xfrm>
          <a:prstGeom prst="line">
            <a:avLst/>
          </a:prstGeom>
          <a:noFill/>
          <a:ln w="28575">
            <a:solidFill>
              <a:srgbClr val="FF0000"/>
            </a:solidFill>
            <a:prstDash val="dash"/>
            <a:round/>
            <a:headEnd/>
            <a:tailEnd/>
          </a:ln>
          <a:effectLst/>
          <a:extLst>
            <a:ext uri="{909E8E84-426E-40DD-AFC4-6F175D3DCCD1}">
              <a14:hiddenFill xmlns="" xmlns:a14="http://schemas.microsoft.com/office/drawing/2010/main" xmlns:mv="urn:schemas-microsoft-com:mac:vml" xmlns:mc="http://schemas.openxmlformats.org/markup-compatibility/2006">
                <a:noFill/>
              </a14:hiddenFill>
            </a:ex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pPr>
              <a:defRPr/>
            </a:pPr>
            <a:endParaRPr lang="de-DE">
              <a:latin typeface="+mj-lt"/>
              <a:cs typeface="Arial" charset="0"/>
            </a:endParaRPr>
          </a:p>
        </p:txBody>
      </p:sp>
      <p:sp>
        <p:nvSpPr>
          <p:cNvPr id="299012" name="Textfeld 7"/>
          <p:cNvSpPr txBox="1">
            <a:spLocks noChangeArrowheads="1"/>
          </p:cNvSpPr>
          <p:nvPr/>
        </p:nvSpPr>
        <p:spPr bwMode="auto">
          <a:xfrm>
            <a:off x="1022350" y="1082675"/>
            <a:ext cx="2743200" cy="830263"/>
          </a:xfrm>
          <a:prstGeom prst="rect">
            <a:avLst/>
          </a:prstGeom>
          <a:noFill/>
          <a:ln w="9525">
            <a:noFill/>
            <a:miter lim="800000"/>
            <a:headEnd/>
            <a:tailEnd/>
          </a:ln>
          <a:effectLst/>
        </p:spPr>
        <p:txBody>
          <a:bodyPr>
            <a:spAutoFit/>
          </a:bodyPr>
          <a:lstStyle/>
          <a:p>
            <a:pPr algn="ctr"/>
            <a:r>
              <a:rPr lang="de-DE" altLang="de-DE" sz="2400" b="1">
                <a:solidFill>
                  <a:srgbClr val="FF0000"/>
                </a:solidFill>
              </a:rPr>
              <a:t>LOT</a:t>
            </a:r>
          </a:p>
          <a:p>
            <a:pPr algn="ctr"/>
            <a:r>
              <a:rPr lang="de-DE" altLang="de-DE" sz="2400" b="1">
                <a:solidFill>
                  <a:srgbClr val="FF0000"/>
                </a:solidFill>
              </a:rPr>
              <a:t>&lt; 45 min   &gt; 45 min</a:t>
            </a:r>
            <a:endParaRPr lang="de-DE" altLang="de-DE" sz="2400" b="1">
              <a:solidFill>
                <a:srgbClr val="000000"/>
              </a:solidFill>
            </a:endParaRPr>
          </a:p>
        </p:txBody>
      </p:sp>
      <p:sp>
        <p:nvSpPr>
          <p:cNvPr id="299013" name="Textfeld 8"/>
          <p:cNvSpPr txBox="1">
            <a:spLocks noChangeArrowheads="1"/>
          </p:cNvSpPr>
          <p:nvPr/>
        </p:nvSpPr>
        <p:spPr bwMode="auto">
          <a:xfrm>
            <a:off x="111125" y="3203575"/>
            <a:ext cx="4156075" cy="457200"/>
          </a:xfrm>
          <a:prstGeom prst="rect">
            <a:avLst/>
          </a:prstGeom>
          <a:noFill/>
          <a:ln w="9525">
            <a:noFill/>
            <a:miter lim="800000"/>
            <a:headEnd/>
            <a:tailEnd/>
          </a:ln>
          <a:effectLst/>
        </p:spPr>
        <p:txBody>
          <a:bodyPr>
            <a:spAutoFit/>
          </a:bodyPr>
          <a:lstStyle/>
          <a:p>
            <a:pPr algn="r">
              <a:spcBef>
                <a:spcPct val="50000"/>
              </a:spcBef>
            </a:pPr>
            <a:r>
              <a:rPr lang="de-DE" altLang="de-DE" sz="2400" b="1">
                <a:solidFill>
                  <a:srgbClr val="FF0000"/>
                </a:solidFill>
                <a:sym typeface="Symbol" pitchFamily="18" charset="2"/>
              </a:rPr>
              <a:t>Early Lysis     </a:t>
            </a:r>
            <a:r>
              <a:rPr lang="de-DE" altLang="de-DE" sz="2400" b="1">
                <a:solidFill>
                  <a:srgbClr val="FF0000"/>
                </a:solidFill>
              </a:rPr>
              <a:t>Late Lysis</a:t>
            </a:r>
            <a:endParaRPr lang="de-DE" altLang="de-DE" sz="2400" b="1">
              <a:solidFill>
                <a:srgbClr val="000000"/>
              </a:solidFill>
            </a:endParaRPr>
          </a:p>
        </p:txBody>
      </p:sp>
      <p:sp>
        <p:nvSpPr>
          <p:cNvPr id="299014" name="AutoForm 9"/>
          <p:cNvSpPr>
            <a:spLocks noChangeArrowheads="1"/>
          </p:cNvSpPr>
          <p:nvPr/>
        </p:nvSpPr>
        <p:spPr bwMode="auto">
          <a:xfrm rot="-1780204">
            <a:off x="1749425" y="3940175"/>
            <a:ext cx="1666875" cy="192088"/>
          </a:xfrm>
          <a:prstGeom prst="leftArrow">
            <a:avLst>
              <a:gd name="adj1" fmla="val 50000"/>
              <a:gd name="adj2" fmla="val 216942"/>
            </a:avLst>
          </a:prstGeom>
          <a:solidFill>
            <a:srgbClr val="FF0000"/>
          </a:solidFill>
          <a:ln w="9525">
            <a:solidFill>
              <a:schemeClr val="tx1"/>
            </a:solidFill>
            <a:miter lim="800000"/>
            <a:headEnd/>
            <a:tailEnd/>
          </a:ln>
          <a:effectLst/>
        </p:spPr>
        <p:txBody>
          <a:bodyPr wrap="none" anchor="ctr"/>
          <a:lstStyle/>
          <a:p>
            <a:endParaRPr lang="de-DE" altLang="de-DE" sz="2400">
              <a:solidFill>
                <a:srgbClr val="000000"/>
              </a:solidFill>
            </a:endParaRPr>
          </a:p>
        </p:txBody>
      </p:sp>
      <p:sp>
        <p:nvSpPr>
          <p:cNvPr id="299015" name="Textfeld 10"/>
          <p:cNvSpPr txBox="1">
            <a:spLocks noChangeArrowheads="1"/>
          </p:cNvSpPr>
          <p:nvPr/>
        </p:nvSpPr>
        <p:spPr bwMode="auto">
          <a:xfrm>
            <a:off x="457200" y="4381500"/>
            <a:ext cx="2743200" cy="457200"/>
          </a:xfrm>
          <a:prstGeom prst="rect">
            <a:avLst/>
          </a:prstGeom>
          <a:noFill/>
          <a:ln w="9525">
            <a:noFill/>
            <a:miter lim="800000"/>
            <a:headEnd/>
            <a:tailEnd/>
          </a:ln>
          <a:effectLst/>
        </p:spPr>
        <p:txBody>
          <a:bodyPr>
            <a:spAutoFit/>
          </a:bodyPr>
          <a:lstStyle/>
          <a:p>
            <a:pPr algn="ctr">
              <a:spcBef>
                <a:spcPct val="50000"/>
              </a:spcBef>
            </a:pPr>
            <a:r>
              <a:rPr lang="de-DE" altLang="de-DE" sz="2400" b="1">
                <a:solidFill>
                  <a:srgbClr val="FF0000"/>
                </a:solidFill>
              </a:rPr>
              <a:t>Defibrinogenation</a:t>
            </a:r>
            <a:endParaRPr lang="de-DE" altLang="de-DE" sz="2400">
              <a:solidFill>
                <a:srgbClr val="000000"/>
              </a:solidFill>
            </a:endParaRPr>
          </a:p>
        </p:txBody>
      </p:sp>
      <p:sp>
        <p:nvSpPr>
          <p:cNvPr id="299016" name="AutoForm 11"/>
          <p:cNvSpPr>
            <a:spLocks noChangeArrowheads="1"/>
          </p:cNvSpPr>
          <p:nvPr/>
        </p:nvSpPr>
        <p:spPr bwMode="auto">
          <a:xfrm rot="3795756">
            <a:off x="2635250" y="3041650"/>
            <a:ext cx="288925" cy="225425"/>
          </a:xfrm>
          <a:prstGeom prst="rightArrow">
            <a:avLst>
              <a:gd name="adj1" fmla="val 50000"/>
              <a:gd name="adj2" fmla="val 32042"/>
            </a:avLst>
          </a:prstGeom>
          <a:solidFill>
            <a:srgbClr val="FF0000"/>
          </a:solidFill>
          <a:ln w="9525">
            <a:solidFill>
              <a:schemeClr val="tx1"/>
            </a:solidFill>
            <a:miter lim="800000"/>
            <a:headEnd/>
            <a:tailEnd/>
          </a:ln>
          <a:effectLst/>
        </p:spPr>
        <p:txBody>
          <a:bodyPr rot="10800000" vert="eaVert" wrap="none" anchor="ctr"/>
          <a:lstStyle/>
          <a:p>
            <a:endParaRPr lang="de-DE" altLang="de-DE" sz="2400">
              <a:solidFill>
                <a:srgbClr val="000000"/>
              </a:solidFill>
            </a:endParaRPr>
          </a:p>
        </p:txBody>
      </p:sp>
      <p:sp>
        <p:nvSpPr>
          <p:cNvPr id="299017" name="Text Box 14"/>
          <p:cNvSpPr txBox="1">
            <a:spLocks noChangeArrowheads="1"/>
          </p:cNvSpPr>
          <p:nvPr/>
        </p:nvSpPr>
        <p:spPr bwMode="auto">
          <a:xfrm>
            <a:off x="3149600" y="2697163"/>
            <a:ext cx="1600200" cy="400050"/>
          </a:xfrm>
          <a:prstGeom prst="rect">
            <a:avLst/>
          </a:prstGeom>
          <a:noFill/>
          <a:ln w="9525">
            <a:noFill/>
            <a:miter lim="800000"/>
            <a:headEnd/>
            <a:tailEnd/>
          </a:ln>
          <a:effectLst/>
        </p:spPr>
        <p:txBody>
          <a:bodyPr>
            <a:spAutoFit/>
          </a:bodyPr>
          <a:lstStyle/>
          <a:p>
            <a:pPr>
              <a:spcBef>
                <a:spcPct val="50000"/>
              </a:spcBef>
            </a:pPr>
            <a:r>
              <a:rPr lang="de-DE" altLang="de-DE" sz="2000" b="1">
                <a:solidFill>
                  <a:srgbClr val="FF0000"/>
                </a:solidFill>
              </a:rPr>
              <a:t>A5:     8mm</a:t>
            </a:r>
            <a:endParaRPr lang="de-DE" altLang="de-DE" sz="2400">
              <a:solidFill>
                <a:srgbClr val="000000"/>
              </a:solidFill>
            </a:endParaRPr>
          </a:p>
        </p:txBody>
      </p:sp>
      <p:sp>
        <p:nvSpPr>
          <p:cNvPr id="299018" name="Text Box 15"/>
          <p:cNvSpPr txBox="1">
            <a:spLocks noChangeArrowheads="1"/>
          </p:cNvSpPr>
          <p:nvPr/>
        </p:nvSpPr>
        <p:spPr bwMode="auto">
          <a:xfrm>
            <a:off x="7340600" y="2705100"/>
            <a:ext cx="1600200" cy="400050"/>
          </a:xfrm>
          <a:prstGeom prst="rect">
            <a:avLst/>
          </a:prstGeom>
          <a:noFill/>
          <a:ln w="9525">
            <a:noFill/>
            <a:miter lim="800000"/>
            <a:headEnd/>
            <a:tailEnd/>
          </a:ln>
          <a:effectLst/>
        </p:spPr>
        <p:txBody>
          <a:bodyPr>
            <a:spAutoFit/>
          </a:bodyPr>
          <a:lstStyle/>
          <a:p>
            <a:pPr>
              <a:spcBef>
                <a:spcPct val="50000"/>
              </a:spcBef>
            </a:pPr>
            <a:r>
              <a:rPr lang="de-DE" altLang="de-DE" sz="2000" b="1">
                <a:solidFill>
                  <a:srgbClr val="FF0000"/>
                </a:solidFill>
              </a:rPr>
              <a:t>A10:   9mm</a:t>
            </a:r>
            <a:endParaRPr lang="de-DE" altLang="de-DE" sz="2400">
              <a:solidFill>
                <a:srgbClr val="000000"/>
              </a:solidFill>
            </a:endParaRPr>
          </a:p>
        </p:txBody>
      </p:sp>
      <p:sp>
        <p:nvSpPr>
          <p:cNvPr id="299019" name="Text Box 16"/>
          <p:cNvSpPr txBox="1">
            <a:spLocks noChangeArrowheads="1"/>
          </p:cNvSpPr>
          <p:nvPr/>
        </p:nvSpPr>
        <p:spPr bwMode="auto">
          <a:xfrm>
            <a:off x="7340600" y="4645025"/>
            <a:ext cx="1651000" cy="400050"/>
          </a:xfrm>
          <a:prstGeom prst="rect">
            <a:avLst/>
          </a:prstGeom>
          <a:noFill/>
          <a:ln w="9525">
            <a:noFill/>
            <a:miter lim="800000"/>
            <a:headEnd/>
            <a:tailEnd/>
          </a:ln>
          <a:effectLst/>
        </p:spPr>
        <p:txBody>
          <a:bodyPr>
            <a:spAutoFit/>
          </a:bodyPr>
          <a:lstStyle/>
          <a:p>
            <a:pPr>
              <a:spcBef>
                <a:spcPct val="50000"/>
              </a:spcBef>
            </a:pPr>
            <a:r>
              <a:rPr lang="de-DE" altLang="de-DE" sz="2000" b="1">
                <a:solidFill>
                  <a:srgbClr val="000000"/>
                </a:solidFill>
              </a:rPr>
              <a:t>A5:     9mm</a:t>
            </a:r>
            <a:endParaRPr lang="de-DE" altLang="de-DE" sz="2400">
              <a:solidFill>
                <a:srgbClr val="000000"/>
              </a:solidFill>
            </a:endParaRPr>
          </a:p>
        </p:txBody>
      </p:sp>
      <p:sp>
        <p:nvSpPr>
          <p:cNvPr id="299020" name="Text Box 17"/>
          <p:cNvSpPr txBox="1">
            <a:spLocks noChangeArrowheads="1"/>
          </p:cNvSpPr>
          <p:nvPr/>
        </p:nvSpPr>
        <p:spPr bwMode="auto">
          <a:xfrm>
            <a:off x="3149600" y="4457700"/>
            <a:ext cx="1625600" cy="396875"/>
          </a:xfrm>
          <a:prstGeom prst="rect">
            <a:avLst/>
          </a:prstGeom>
          <a:noFill/>
          <a:ln w="9525">
            <a:noFill/>
            <a:miter lim="800000"/>
            <a:headEnd/>
            <a:tailEnd/>
          </a:ln>
          <a:effectLst/>
        </p:spPr>
        <p:txBody>
          <a:bodyPr>
            <a:spAutoFit/>
          </a:bodyPr>
          <a:lstStyle/>
          <a:p>
            <a:pPr>
              <a:spcBef>
                <a:spcPct val="50000"/>
              </a:spcBef>
            </a:pPr>
            <a:r>
              <a:rPr lang="de-DE" altLang="de-DE" sz="2000" b="1">
                <a:solidFill>
                  <a:srgbClr val="FF0000"/>
                </a:solidFill>
              </a:rPr>
              <a:t>CT:  &gt; 600s</a:t>
            </a:r>
            <a:endParaRPr lang="de-DE" altLang="de-DE" sz="2400">
              <a:solidFill>
                <a:srgbClr val="000000"/>
              </a:solidFill>
            </a:endParaRPr>
          </a:p>
        </p:txBody>
      </p:sp>
      <p:sp>
        <p:nvSpPr>
          <p:cNvPr id="14" name="Rechteck 1037"/>
          <p:cNvSpPr>
            <a:spLocks noChangeArrowheads="1"/>
          </p:cNvSpPr>
          <p:nvPr/>
        </p:nvSpPr>
        <p:spPr bwMode="auto">
          <a:xfrm>
            <a:off x="228600" y="188913"/>
            <a:ext cx="8686800" cy="877887"/>
          </a:xfrm>
          <a:prstGeom prst="rect">
            <a:avLst/>
          </a:prstGeom>
          <a:solidFill>
            <a:schemeClr val="bg1">
              <a:lumMod val="85000"/>
            </a:schemeClr>
          </a:solidFill>
          <a:ln w="9525">
            <a:solidFill>
              <a:schemeClr val="tx1"/>
            </a:solidFill>
            <a:miter lim="800000"/>
            <a:headEnd/>
            <a:tailEnd/>
          </a:ln>
          <a:effectLst/>
        </p:spPr>
        <p:txBody>
          <a:bodyPr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defRPr/>
            </a:pPr>
            <a:r>
              <a:rPr lang="en-US" altLang="de-DE" sz="2400" b="1" dirty="0" smtClean="0">
                <a:solidFill>
                  <a:srgbClr val="000000"/>
                </a:solidFill>
                <a:latin typeface="Arial" panose="020B0604020202020204" pitchFamily="34" charset="0"/>
              </a:rPr>
              <a:t>A5</a:t>
            </a:r>
            <a:r>
              <a:rPr lang="en-US" altLang="de-DE" sz="2400" b="1" baseline="-25000" dirty="0" smtClean="0">
                <a:solidFill>
                  <a:srgbClr val="000000"/>
                </a:solidFill>
                <a:latin typeface="Arial" panose="020B0604020202020204" pitchFamily="34" charset="0"/>
              </a:rPr>
              <a:t>EX</a:t>
            </a:r>
            <a:r>
              <a:rPr lang="en-US" altLang="de-DE" sz="2400" b="1" dirty="0" smtClean="0">
                <a:solidFill>
                  <a:srgbClr val="000000"/>
                </a:solidFill>
                <a:latin typeface="Arial" panose="020B0604020202020204" pitchFamily="34" charset="0"/>
              </a:rPr>
              <a:t>&lt; 35 mm and/or CT</a:t>
            </a:r>
            <a:r>
              <a:rPr lang="en-US" altLang="de-DE" sz="2400" b="1" baseline="-25000" dirty="0" smtClean="0">
                <a:solidFill>
                  <a:srgbClr val="000000"/>
                </a:solidFill>
                <a:latin typeface="Arial" panose="020B0604020202020204" pitchFamily="34" charset="0"/>
              </a:rPr>
              <a:t>FIB</a:t>
            </a:r>
            <a:r>
              <a:rPr lang="en-US" altLang="de-DE" sz="2400" b="1" dirty="0" smtClean="0">
                <a:solidFill>
                  <a:srgbClr val="000000"/>
                </a:solidFill>
                <a:latin typeface="Arial" panose="020B0604020202020204" pitchFamily="34" charset="0"/>
              </a:rPr>
              <a:t>&gt; 600 s (FIBTEM</a:t>
            </a:r>
            <a:r>
              <a:rPr lang="en-US" altLang="de-DE" sz="2400" b="1" baseline="30000" dirty="0" smtClean="0">
                <a:solidFill>
                  <a:srgbClr val="000000"/>
                </a:solidFill>
                <a:latin typeface="Arial" panose="020B0604020202020204" pitchFamily="34" charset="0"/>
              </a:rPr>
              <a:t>®</a:t>
            </a:r>
            <a:r>
              <a:rPr lang="en-US" altLang="de-DE" sz="2400" b="1" dirty="0" smtClean="0">
                <a:solidFill>
                  <a:srgbClr val="000000"/>
                </a:solidFill>
                <a:latin typeface="Arial" panose="020B0604020202020204" pitchFamily="34" charset="0"/>
              </a:rPr>
              <a:t> flat-line) </a:t>
            </a:r>
            <a:r>
              <a:rPr lang="en-US" altLang="de-DE" sz="2400" b="1" dirty="0" smtClean="0">
                <a:solidFill>
                  <a:srgbClr val="000000"/>
                </a:solidFill>
                <a:latin typeface="Arial" panose="020B0604020202020204" pitchFamily="34" charset="0"/>
                <a:sym typeface="Symbol" pitchFamily="18" charset="2"/>
              </a:rPr>
              <a:t> Administration of TXA</a:t>
            </a:r>
          </a:p>
        </p:txBody>
      </p:sp>
      <p:sp>
        <p:nvSpPr>
          <p:cNvPr id="299022" name="Textfeld 1"/>
          <p:cNvSpPr txBox="1">
            <a:spLocks noChangeArrowheads="1"/>
          </p:cNvSpPr>
          <p:nvPr/>
        </p:nvSpPr>
        <p:spPr bwMode="auto">
          <a:xfrm>
            <a:off x="1389063" y="5838825"/>
            <a:ext cx="7431087" cy="830263"/>
          </a:xfrm>
          <a:prstGeom prst="rect">
            <a:avLst/>
          </a:prstGeom>
          <a:noFill/>
          <a:ln w="9525">
            <a:noFill/>
            <a:miter lim="800000"/>
            <a:headEnd/>
            <a:tailEnd/>
          </a:ln>
        </p:spPr>
        <p:txBody>
          <a:bodyPr>
            <a:spAutoFit/>
          </a:bodyPr>
          <a:lstStyle/>
          <a:p>
            <a:pPr algn="just"/>
            <a:r>
              <a:rPr lang="en-US" altLang="de-DE" sz="1600" b="1"/>
              <a:t>Dirkmann D, Görlinger K, Peters J. Assessment of early thromboelastometric variables from extrinsically activated assays with and without aprotinin for rapid detection of fibrinolysis. Anesth Analg 2014 Sep; 119(3):533-42.</a:t>
            </a:r>
          </a:p>
        </p:txBody>
      </p:sp>
      <p:pic>
        <p:nvPicPr>
          <p:cNvPr id="299023" name="Picture 14"/>
          <p:cNvPicPr>
            <a:picLocks noChangeAspect="1" noChangeArrowheads="1"/>
          </p:cNvPicPr>
          <p:nvPr/>
        </p:nvPicPr>
        <p:blipFill>
          <a:blip r:embed="rId3"/>
          <a:srcRect/>
          <a:stretch>
            <a:fillRect/>
          </a:stretch>
        </p:blipFill>
        <p:spPr bwMode="auto">
          <a:xfrm>
            <a:off x="457200" y="5657850"/>
            <a:ext cx="874713" cy="116998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250825" y="825499"/>
            <a:ext cx="8642350" cy="650876"/>
          </a:xfrm>
          <a:prstGeom prst="rect">
            <a:avLst/>
          </a:prstGeom>
          <a:noFill/>
          <a:ln>
            <a:noFill/>
          </a:ln>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a:defRPr/>
            </a:pPr>
            <a:endParaRPr lang="en-CA" sz="3200" b="1" kern="0" dirty="0" smtClean="0">
              <a:solidFill>
                <a:srgbClr val="0000FF"/>
              </a:solidFill>
              <a:latin typeface="Arial" panose="020B0604020202020204" pitchFamily="34" charset="0"/>
              <a:cs typeface="Arial" panose="020B0604020202020204" pitchFamily="34" charset="0"/>
            </a:endParaRPr>
          </a:p>
          <a:p>
            <a:pPr>
              <a:defRPr/>
            </a:pPr>
            <a:r>
              <a:rPr lang="en-CA" sz="3200" b="1" kern="0" dirty="0" smtClean="0">
                <a:solidFill>
                  <a:srgbClr val="0000FF"/>
                </a:solidFill>
                <a:latin typeface="Arial" panose="020B0604020202020204" pitchFamily="34" charset="0"/>
                <a:cs typeface="Arial" panose="020B0604020202020204" pitchFamily="34" charset="0"/>
              </a:rPr>
              <a:t>What is the issue?</a:t>
            </a:r>
            <a:endParaRPr lang="en-US" sz="3200" b="1" kern="0" dirty="0">
              <a:solidFill>
                <a:srgbClr val="0000FF"/>
              </a:solidFill>
              <a:latin typeface="Arial" panose="020B0604020202020204" pitchFamily="34" charset="0"/>
              <a:cs typeface="Arial" panose="020B0604020202020204" pitchFamily="34" charset="0"/>
            </a:endParaRPr>
          </a:p>
        </p:txBody>
      </p:sp>
      <p:pic>
        <p:nvPicPr>
          <p:cNvPr id="72707" name="Picture 2" descr="http://aboutinterviews.com/wp-content/uploads/2014/09/interview-questions-to-ask.jpg"/>
          <p:cNvPicPr>
            <a:picLocks noChangeAspect="1" noChangeArrowheads="1"/>
          </p:cNvPicPr>
          <p:nvPr/>
        </p:nvPicPr>
        <p:blipFill>
          <a:blip r:embed="rId2"/>
          <a:srcRect/>
          <a:stretch>
            <a:fillRect/>
          </a:stretch>
        </p:blipFill>
        <p:spPr bwMode="auto">
          <a:xfrm>
            <a:off x="2078038" y="1917700"/>
            <a:ext cx="4987925" cy="3248025"/>
          </a:xfrm>
          <a:prstGeom prst="rect">
            <a:avLst/>
          </a:prstGeom>
          <a:noFill/>
          <a:ln w="9525">
            <a:noFill/>
            <a:miter lim="800000"/>
            <a:headEnd/>
            <a:tailEnd/>
          </a:ln>
        </p:spPr>
      </p:pic>
      <p:sp>
        <p:nvSpPr>
          <p:cNvPr id="4" name="Title 1"/>
          <p:cNvSpPr txBox="1">
            <a:spLocks/>
          </p:cNvSpPr>
          <p:nvPr/>
        </p:nvSpPr>
        <p:spPr bwMode="auto">
          <a:xfrm>
            <a:off x="250825" y="5165725"/>
            <a:ext cx="8642350" cy="1143000"/>
          </a:xfrm>
          <a:prstGeom prst="rect">
            <a:avLst/>
          </a:prstGeom>
          <a:noFill/>
          <a:ln>
            <a:noFill/>
          </a:ln>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a:defRPr/>
            </a:pPr>
            <a:r>
              <a:rPr lang="en-CA" sz="3200" b="1" kern="0" dirty="0" smtClean="0">
                <a:solidFill>
                  <a:srgbClr val="0000FF"/>
                </a:solidFill>
                <a:latin typeface="Arial" panose="020B0604020202020204" pitchFamily="34" charset="0"/>
                <a:cs typeface="Arial" panose="020B0604020202020204" pitchFamily="34" charset="0"/>
              </a:rPr>
              <a:t>Inappropriate blood transfusion increases morbidity, mortality &amp; hospital cost!</a:t>
            </a:r>
            <a:endParaRPr lang="en-US" sz="3200" b="1" kern="0" dirty="0">
              <a:solidFill>
                <a:srgbClr val="0000FF"/>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p:cNvSpPr txBox="1"/>
          <p:nvPr/>
        </p:nvSpPr>
        <p:spPr>
          <a:xfrm>
            <a:off x="179388" y="115888"/>
            <a:ext cx="8785225" cy="523875"/>
          </a:xfrm>
          <a:prstGeom prst="rect">
            <a:avLst/>
          </a:prstGeom>
          <a:solidFill>
            <a:schemeClr val="bg1">
              <a:lumMod val="85000"/>
            </a:schemeClr>
          </a:solidFill>
          <a:ln>
            <a:solidFill>
              <a:schemeClr val="tx1"/>
            </a:solidFill>
          </a:ln>
        </p:spPr>
        <p:txBody>
          <a:bodyPr>
            <a:spAutoFit/>
          </a:bodyPr>
          <a:lstStyle/>
          <a:p>
            <a:pPr algn="ctr">
              <a:defRPr/>
            </a:pPr>
            <a:r>
              <a:rPr lang="en-US" sz="2800" b="1" dirty="0">
                <a:latin typeface="Arial" panose="020B0604020202020204" pitchFamily="34" charset="0"/>
              </a:rPr>
              <a:t>Heparin / Protamine Management</a:t>
            </a:r>
          </a:p>
        </p:txBody>
      </p:sp>
      <p:sp>
        <p:nvSpPr>
          <p:cNvPr id="19" name="Rechteck 18"/>
          <p:cNvSpPr/>
          <p:nvPr/>
        </p:nvSpPr>
        <p:spPr>
          <a:xfrm>
            <a:off x="3635375" y="981075"/>
            <a:ext cx="4249738" cy="86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defRPr/>
            </a:pPr>
            <a:endParaRPr lang="zh-TW" altLang="zh-TW" sz="1800" smtClean="0">
              <a:solidFill>
                <a:srgbClr val="FFFFFF"/>
              </a:solidFill>
              <a:ea typeface="PMingLiU" pitchFamily="18" charset="-120"/>
              <a:cs typeface="Arial" pitchFamily="34" charset="0"/>
            </a:endParaRPr>
          </a:p>
        </p:txBody>
      </p:sp>
      <p:cxnSp>
        <p:nvCxnSpPr>
          <p:cNvPr id="8" name="Gerade Verbindung 7"/>
          <p:cNvCxnSpPr/>
          <p:nvPr/>
        </p:nvCxnSpPr>
        <p:spPr>
          <a:xfrm>
            <a:off x="5359400" y="4637088"/>
            <a:ext cx="109537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300037" name="Picture 2"/>
          <p:cNvPicPr>
            <a:picLocks noChangeAspect="1" noChangeArrowheads="1"/>
          </p:cNvPicPr>
          <p:nvPr/>
        </p:nvPicPr>
        <p:blipFill>
          <a:blip r:embed="rId2"/>
          <a:srcRect/>
          <a:stretch>
            <a:fillRect/>
          </a:stretch>
        </p:blipFill>
        <p:spPr bwMode="auto">
          <a:xfrm>
            <a:off x="6350" y="828675"/>
            <a:ext cx="7772400" cy="5200650"/>
          </a:xfrm>
          <a:prstGeom prst="rect">
            <a:avLst/>
          </a:prstGeom>
          <a:noFill/>
          <a:ln w="9525">
            <a:noFill/>
            <a:miter lim="800000"/>
            <a:headEnd/>
            <a:tailEnd/>
          </a:ln>
        </p:spPr>
      </p:pic>
      <p:sp>
        <p:nvSpPr>
          <p:cNvPr id="3" name="Rechteck 2"/>
          <p:cNvSpPr/>
          <p:nvPr/>
        </p:nvSpPr>
        <p:spPr>
          <a:xfrm>
            <a:off x="3635375" y="828675"/>
            <a:ext cx="4752975" cy="101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defRPr/>
            </a:pPr>
            <a:endParaRPr lang="zh-TW" altLang="zh-TW" sz="1800" smtClean="0">
              <a:solidFill>
                <a:srgbClr val="FFFFFF"/>
              </a:solidFill>
              <a:ea typeface="PMingLiU" pitchFamily="18" charset="-120"/>
              <a:cs typeface="Arial" pitchFamily="34" charset="0"/>
            </a:endParaRPr>
          </a:p>
        </p:txBody>
      </p:sp>
      <p:cxnSp>
        <p:nvCxnSpPr>
          <p:cNvPr id="5" name="Gerade Verbindung 4"/>
          <p:cNvCxnSpPr/>
          <p:nvPr/>
        </p:nvCxnSpPr>
        <p:spPr>
          <a:xfrm>
            <a:off x="5387975" y="4695825"/>
            <a:ext cx="109537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300040" name="Picture 3"/>
          <p:cNvPicPr>
            <a:picLocks noChangeAspect="1" noChangeArrowheads="1"/>
          </p:cNvPicPr>
          <p:nvPr/>
        </p:nvPicPr>
        <p:blipFill>
          <a:blip r:embed="rId3"/>
          <a:srcRect/>
          <a:stretch>
            <a:fillRect/>
          </a:stretch>
        </p:blipFill>
        <p:spPr bwMode="auto">
          <a:xfrm>
            <a:off x="179388" y="6257925"/>
            <a:ext cx="8569325" cy="3397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1058" name="Bild 3" descr="G:\Brazil\LTX-Gruner\LTX-Haviarova\Haviarova.jpg"/>
          <p:cNvPicPr>
            <a:picLocks noChangeAspect="1" noChangeArrowheads="1"/>
          </p:cNvPicPr>
          <p:nvPr/>
        </p:nvPicPr>
        <p:blipFill>
          <a:blip r:embed="rId2"/>
          <a:srcRect/>
          <a:stretch>
            <a:fillRect/>
          </a:stretch>
        </p:blipFill>
        <p:spPr bwMode="auto">
          <a:xfrm>
            <a:off x="1676400" y="1295400"/>
            <a:ext cx="5780088" cy="5402263"/>
          </a:xfrm>
          <a:prstGeom prst="rect">
            <a:avLst/>
          </a:prstGeom>
          <a:solidFill>
            <a:schemeClr val="bg1"/>
          </a:solidFill>
          <a:ln w="9525">
            <a:noFill/>
            <a:miter lim="800000"/>
            <a:headEnd/>
            <a:tailEnd/>
          </a:ln>
        </p:spPr>
      </p:pic>
      <p:sp>
        <p:nvSpPr>
          <p:cNvPr id="301059" name="Rechteck 4"/>
          <p:cNvSpPr>
            <a:spLocks noChangeArrowheads="1"/>
          </p:cNvSpPr>
          <p:nvPr/>
        </p:nvSpPr>
        <p:spPr bwMode="auto">
          <a:xfrm>
            <a:off x="5562600" y="2438400"/>
            <a:ext cx="1905000" cy="304800"/>
          </a:xfrm>
          <a:prstGeom prst="rect">
            <a:avLst/>
          </a:prstGeom>
          <a:noFill/>
          <a:ln w="38100">
            <a:solidFill>
              <a:srgbClr val="FF0000"/>
            </a:solidFill>
            <a:miter lim="800000"/>
            <a:headEnd/>
            <a:tailEnd/>
          </a:ln>
          <a:effectLst/>
        </p:spPr>
        <p:txBody>
          <a:bodyPr wrap="none" anchor="ctr"/>
          <a:lstStyle/>
          <a:p>
            <a:endParaRPr lang="de-DE" altLang="de-DE" sz="2000">
              <a:solidFill>
                <a:srgbClr val="000000"/>
              </a:solidFill>
            </a:endParaRPr>
          </a:p>
        </p:txBody>
      </p:sp>
      <p:sp>
        <p:nvSpPr>
          <p:cNvPr id="301060" name="Rechteck 5"/>
          <p:cNvSpPr>
            <a:spLocks noChangeArrowheads="1"/>
          </p:cNvSpPr>
          <p:nvPr/>
        </p:nvSpPr>
        <p:spPr bwMode="auto">
          <a:xfrm>
            <a:off x="5562600" y="5181600"/>
            <a:ext cx="1905000" cy="304800"/>
          </a:xfrm>
          <a:prstGeom prst="rect">
            <a:avLst/>
          </a:prstGeom>
          <a:noFill/>
          <a:ln w="38100">
            <a:solidFill>
              <a:srgbClr val="FF0000"/>
            </a:solidFill>
            <a:miter lim="800000"/>
            <a:headEnd/>
            <a:tailEnd/>
          </a:ln>
          <a:effectLst/>
        </p:spPr>
        <p:txBody>
          <a:bodyPr wrap="none" anchor="ctr"/>
          <a:lstStyle/>
          <a:p>
            <a:endParaRPr lang="de-DE" altLang="de-DE">
              <a:solidFill>
                <a:srgbClr val="000000"/>
              </a:solidFill>
            </a:endParaRPr>
          </a:p>
        </p:txBody>
      </p:sp>
      <p:sp>
        <p:nvSpPr>
          <p:cNvPr id="301061" name="Rechteck 6"/>
          <p:cNvSpPr>
            <a:spLocks noChangeArrowheads="1"/>
          </p:cNvSpPr>
          <p:nvPr/>
        </p:nvSpPr>
        <p:spPr bwMode="auto">
          <a:xfrm>
            <a:off x="1600200" y="4038600"/>
            <a:ext cx="5943600" cy="2667000"/>
          </a:xfrm>
          <a:prstGeom prst="rect">
            <a:avLst/>
          </a:prstGeom>
          <a:solidFill>
            <a:schemeClr val="bg1"/>
          </a:solidFill>
          <a:ln w="9525">
            <a:solidFill>
              <a:schemeClr val="bg1"/>
            </a:solidFill>
            <a:miter lim="800000"/>
            <a:headEnd/>
            <a:tailEnd/>
          </a:ln>
          <a:effectLst/>
        </p:spPr>
        <p:txBody>
          <a:bodyPr wrap="none" anchor="ctr"/>
          <a:lstStyle/>
          <a:p>
            <a:endParaRPr lang="de-DE" altLang="de-DE">
              <a:solidFill>
                <a:srgbClr val="000000"/>
              </a:solidFill>
            </a:endParaRPr>
          </a:p>
        </p:txBody>
      </p:sp>
      <p:sp>
        <p:nvSpPr>
          <p:cNvPr id="330758" name="Rechteck 1037"/>
          <p:cNvSpPr>
            <a:spLocks noChangeArrowheads="1"/>
          </p:cNvSpPr>
          <p:nvPr/>
        </p:nvSpPr>
        <p:spPr bwMode="auto">
          <a:xfrm>
            <a:off x="228600" y="188913"/>
            <a:ext cx="8686800" cy="877887"/>
          </a:xfrm>
          <a:prstGeom prst="rect">
            <a:avLst/>
          </a:prstGeom>
          <a:solidFill>
            <a:schemeClr val="bg1">
              <a:lumMod val="85000"/>
            </a:schemeClr>
          </a:solidFill>
          <a:ln w="9525">
            <a:solidFill>
              <a:schemeClr val="tx1"/>
            </a:solidFill>
            <a:miter lim="800000"/>
            <a:headEnd/>
            <a:tailEnd/>
          </a:ln>
          <a:effectLst/>
        </p:spPr>
        <p:txBody>
          <a:bodyPr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defRPr/>
            </a:pPr>
            <a:r>
              <a:rPr lang="de-DE" altLang="de-DE" sz="2400" b="1" dirty="0" err="1" smtClean="0">
                <a:solidFill>
                  <a:srgbClr val="000000"/>
                </a:solidFill>
                <a:latin typeface="Arial" panose="020B0604020202020204" pitchFamily="34" charset="0"/>
              </a:rPr>
              <a:t>Bleedingand</a:t>
            </a:r>
            <a:r>
              <a:rPr lang="de-DE" altLang="de-DE" sz="2400" b="1" dirty="0" smtClean="0">
                <a:solidFill>
                  <a:srgbClr val="000000"/>
                </a:solidFill>
                <a:latin typeface="Arial" panose="020B0604020202020204" pitchFamily="34" charset="0"/>
              </a:rPr>
              <a:t> CT</a:t>
            </a:r>
            <a:r>
              <a:rPr lang="de-DE" altLang="de-DE" sz="2400" b="1" baseline="-25000" dirty="0" smtClean="0">
                <a:solidFill>
                  <a:srgbClr val="000000"/>
                </a:solidFill>
                <a:latin typeface="Arial" panose="020B0604020202020204" pitchFamily="34" charset="0"/>
              </a:rPr>
              <a:t>IN</a:t>
            </a:r>
            <a:r>
              <a:rPr lang="de-DE" altLang="de-DE" sz="2400" b="1" dirty="0" smtClean="0">
                <a:solidFill>
                  <a:srgbClr val="000000"/>
                </a:solidFill>
                <a:latin typeface="Arial" panose="020B0604020202020204" pitchFamily="34" charset="0"/>
              </a:rPr>
              <a:t>&gt; 240 s </a:t>
            </a:r>
            <a:r>
              <a:rPr lang="de-DE" altLang="de-DE" sz="2400" b="1" dirty="0" smtClean="0">
                <a:solidFill>
                  <a:srgbClr val="000000"/>
                </a:solidFill>
                <a:latin typeface="Arial" panose="020B0604020202020204" pitchFamily="34" charset="0"/>
                <a:sym typeface="Symbol" pitchFamily="18" charset="2"/>
              </a:rPr>
              <a:t> HEPTEM</a:t>
            </a:r>
            <a:r>
              <a:rPr lang="de-DE" altLang="de-DE" sz="2400" b="1" baseline="30000" dirty="0" smtClean="0">
                <a:solidFill>
                  <a:srgbClr val="000000"/>
                </a:solidFill>
                <a:latin typeface="Arial" panose="020B0604020202020204" pitchFamily="34" charset="0"/>
                <a:sym typeface="Symbol" pitchFamily="18" charset="2"/>
              </a:rPr>
              <a:t>®</a:t>
            </a:r>
          </a:p>
          <a:p>
            <a:pPr algn="ctr" eaLnBrk="1" hangingPunct="1">
              <a:spcBef>
                <a:spcPct val="0"/>
              </a:spcBef>
              <a:buFontTx/>
              <a:buNone/>
              <a:defRPr/>
            </a:pPr>
            <a:endParaRPr lang="de-DE" altLang="de-DE" sz="2800" b="1" dirty="0" smtClean="0">
              <a:solidFill>
                <a:srgbClr val="000000"/>
              </a:solidFill>
            </a:endParaRP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2082" name="Bild 3" descr="G:\Brazil\LTX-Gruner\LTX-Haviarova\Haviarova.jpg"/>
          <p:cNvPicPr>
            <a:picLocks noChangeAspect="1" noChangeArrowheads="1"/>
          </p:cNvPicPr>
          <p:nvPr/>
        </p:nvPicPr>
        <p:blipFill>
          <a:blip r:embed="rId2"/>
          <a:srcRect/>
          <a:stretch>
            <a:fillRect/>
          </a:stretch>
        </p:blipFill>
        <p:spPr bwMode="auto">
          <a:xfrm>
            <a:off x="1676400" y="1295400"/>
            <a:ext cx="5780088" cy="5402263"/>
          </a:xfrm>
          <a:prstGeom prst="rect">
            <a:avLst/>
          </a:prstGeom>
          <a:solidFill>
            <a:schemeClr val="bg1"/>
          </a:solidFill>
          <a:ln w="9525">
            <a:noFill/>
            <a:miter lim="800000"/>
            <a:headEnd/>
            <a:tailEnd/>
          </a:ln>
        </p:spPr>
      </p:pic>
      <p:sp>
        <p:nvSpPr>
          <p:cNvPr id="302083" name="Rechteck 4"/>
          <p:cNvSpPr>
            <a:spLocks noChangeArrowheads="1"/>
          </p:cNvSpPr>
          <p:nvPr/>
        </p:nvSpPr>
        <p:spPr bwMode="auto">
          <a:xfrm>
            <a:off x="5562600" y="2438400"/>
            <a:ext cx="1905000" cy="304800"/>
          </a:xfrm>
          <a:prstGeom prst="rect">
            <a:avLst/>
          </a:prstGeom>
          <a:noFill/>
          <a:ln w="38100">
            <a:solidFill>
              <a:srgbClr val="FF0000"/>
            </a:solidFill>
            <a:miter lim="800000"/>
            <a:headEnd/>
            <a:tailEnd/>
          </a:ln>
          <a:effectLst/>
        </p:spPr>
        <p:txBody>
          <a:bodyPr wrap="none" anchor="ctr"/>
          <a:lstStyle/>
          <a:p>
            <a:endParaRPr lang="de-DE" altLang="de-DE">
              <a:solidFill>
                <a:srgbClr val="000000"/>
              </a:solidFill>
            </a:endParaRPr>
          </a:p>
        </p:txBody>
      </p:sp>
      <p:sp>
        <p:nvSpPr>
          <p:cNvPr id="302084" name="Rechteck 5"/>
          <p:cNvSpPr>
            <a:spLocks noChangeArrowheads="1"/>
          </p:cNvSpPr>
          <p:nvPr/>
        </p:nvSpPr>
        <p:spPr bwMode="auto">
          <a:xfrm>
            <a:off x="5562600" y="5156200"/>
            <a:ext cx="1905000" cy="304800"/>
          </a:xfrm>
          <a:prstGeom prst="rect">
            <a:avLst/>
          </a:prstGeom>
          <a:noFill/>
          <a:ln w="38100">
            <a:solidFill>
              <a:srgbClr val="FF0000"/>
            </a:solidFill>
            <a:miter lim="800000"/>
            <a:headEnd/>
            <a:tailEnd/>
          </a:ln>
          <a:effectLst/>
        </p:spPr>
        <p:txBody>
          <a:bodyPr wrap="none" anchor="ctr"/>
          <a:lstStyle/>
          <a:p>
            <a:endParaRPr lang="de-DE" altLang="de-DE">
              <a:solidFill>
                <a:srgbClr val="000000"/>
              </a:solidFill>
            </a:endParaRPr>
          </a:p>
        </p:txBody>
      </p:sp>
      <p:sp>
        <p:nvSpPr>
          <p:cNvPr id="2616326" name="AutoForm 6"/>
          <p:cNvSpPr>
            <a:spLocks noChangeArrowheads="1"/>
          </p:cNvSpPr>
          <p:nvPr/>
        </p:nvSpPr>
        <p:spPr bwMode="auto">
          <a:xfrm>
            <a:off x="1981200" y="2895600"/>
            <a:ext cx="152400" cy="2362200"/>
          </a:xfrm>
          <a:prstGeom prst="upDownArrow">
            <a:avLst>
              <a:gd name="adj1" fmla="val 50000"/>
              <a:gd name="adj2" fmla="val 310000"/>
            </a:avLst>
          </a:prstGeom>
          <a:solidFill>
            <a:srgbClr val="FF0000"/>
          </a:solidFill>
          <a:ln w="9525">
            <a:solidFill>
              <a:schemeClr val="tx1"/>
            </a:solidFill>
            <a:miter lim="800000"/>
            <a:headEnd/>
            <a:tailEnd/>
          </a:ln>
          <a:effectLst/>
        </p:spPr>
        <p:txBody>
          <a:bodyPr wrap="none" anchor="ctr"/>
          <a:lstStyle/>
          <a:p>
            <a:endParaRPr lang="de-DE" altLang="de-DE">
              <a:solidFill>
                <a:srgbClr val="000000"/>
              </a:solidFill>
            </a:endParaRPr>
          </a:p>
        </p:txBody>
      </p:sp>
      <p:sp>
        <p:nvSpPr>
          <p:cNvPr id="331782" name="Rechteck 1037"/>
          <p:cNvSpPr>
            <a:spLocks noChangeArrowheads="1"/>
          </p:cNvSpPr>
          <p:nvPr/>
        </p:nvSpPr>
        <p:spPr bwMode="auto">
          <a:xfrm>
            <a:off x="228600" y="188913"/>
            <a:ext cx="8686800" cy="877887"/>
          </a:xfrm>
          <a:prstGeom prst="rect">
            <a:avLst/>
          </a:prstGeom>
          <a:solidFill>
            <a:schemeClr val="bg1">
              <a:lumMod val="85000"/>
            </a:schemeClr>
          </a:solidFill>
          <a:ln w="9525">
            <a:solidFill>
              <a:schemeClr val="tx1"/>
            </a:solidFill>
            <a:miter lim="800000"/>
            <a:headEnd/>
            <a:tailEnd/>
          </a:ln>
          <a:effectLst/>
        </p:spPr>
        <p:txBody>
          <a:bodyPr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defRPr/>
            </a:pPr>
            <a:r>
              <a:rPr lang="en-US" altLang="de-DE" sz="2400" b="1" dirty="0" smtClean="0">
                <a:solidFill>
                  <a:srgbClr val="000000"/>
                </a:solidFill>
                <a:latin typeface="Arial" panose="020B0604020202020204" pitchFamily="34" charset="0"/>
              </a:rPr>
              <a:t>Bleeding and CT</a:t>
            </a:r>
            <a:r>
              <a:rPr lang="en-US" altLang="de-DE" sz="2400" b="1" baseline="-25000" dirty="0" smtClean="0">
                <a:solidFill>
                  <a:srgbClr val="000000"/>
                </a:solidFill>
                <a:latin typeface="Arial" panose="020B0604020202020204" pitchFamily="34" charset="0"/>
              </a:rPr>
              <a:t>IN</a:t>
            </a:r>
            <a:r>
              <a:rPr lang="en-US" altLang="de-DE" sz="2400" b="1" dirty="0" smtClean="0">
                <a:solidFill>
                  <a:srgbClr val="000000"/>
                </a:solidFill>
                <a:latin typeface="Arial" panose="020B0604020202020204" pitchFamily="34" charset="0"/>
              </a:rPr>
              <a:t>&gt; 240 s and CT</a:t>
            </a:r>
            <a:r>
              <a:rPr lang="en-US" altLang="de-DE" sz="2400" b="1" baseline="-25000" dirty="0" smtClean="0">
                <a:solidFill>
                  <a:srgbClr val="000000"/>
                </a:solidFill>
                <a:latin typeface="Arial" panose="020B0604020202020204" pitchFamily="34" charset="0"/>
              </a:rPr>
              <a:t>HEP</a:t>
            </a:r>
            <a:r>
              <a:rPr lang="en-US" altLang="de-DE" sz="2400" b="1" dirty="0" smtClean="0">
                <a:solidFill>
                  <a:srgbClr val="000000"/>
                </a:solidFill>
                <a:latin typeface="Arial" panose="020B0604020202020204" pitchFamily="34" charset="0"/>
              </a:rPr>
              <a:t>/CT</a:t>
            </a:r>
            <a:r>
              <a:rPr lang="en-US" altLang="de-DE" sz="2400" b="1" baseline="-25000" dirty="0" smtClean="0">
                <a:solidFill>
                  <a:srgbClr val="000000"/>
                </a:solidFill>
                <a:latin typeface="Arial" panose="020B0604020202020204" pitchFamily="34" charset="0"/>
              </a:rPr>
              <a:t>IN</a:t>
            </a:r>
            <a:r>
              <a:rPr lang="en-US" altLang="de-DE" sz="2400" b="1" dirty="0" smtClean="0">
                <a:solidFill>
                  <a:srgbClr val="000000"/>
                </a:solidFill>
                <a:latin typeface="Arial" panose="020B0604020202020204" pitchFamily="34" charset="0"/>
              </a:rPr>
              <a:t>&lt; 0.8 </a:t>
            </a:r>
            <a:r>
              <a:rPr lang="en-US" altLang="de-DE" sz="2400" b="1" dirty="0" smtClean="0">
                <a:solidFill>
                  <a:srgbClr val="000000"/>
                </a:solidFill>
                <a:latin typeface="Arial" panose="020B0604020202020204" pitchFamily="34" charset="0"/>
                <a:sym typeface="Symbol" pitchFamily="18" charset="2"/>
              </a:rPr>
              <a:t> Administration of Protamine</a:t>
            </a:r>
            <a:endParaRPr lang="en-US" altLang="de-DE" sz="2800" b="1" dirty="0" smtClean="0">
              <a:solidFill>
                <a:srgbClr val="000000"/>
              </a:solidFill>
              <a:latin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2616326"/>
                                        </p:tgtEl>
                                        <p:attrNameLst>
                                          <p:attrName>style.visibility</p:attrName>
                                        </p:attrNameLst>
                                      </p:cBhvr>
                                      <p:to>
                                        <p:strVal val="visible"/>
                                      </p:to>
                                    </p:set>
                                    <p:animEffect transition="in" filter="barn(outHorizontal)">
                                      <p:cBhvr>
                                        <p:cTn id="7" dur="500"/>
                                        <p:tgtEl>
                                          <p:spTgt spid="26163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6326" grpId="0" animBg="1"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4130" name="Picture 2"/>
          <p:cNvPicPr>
            <a:picLocks noChangeAspect="1" noChangeArrowheads="1"/>
          </p:cNvPicPr>
          <p:nvPr/>
        </p:nvPicPr>
        <p:blipFill>
          <a:blip r:embed="rId2"/>
          <a:srcRect/>
          <a:stretch>
            <a:fillRect/>
          </a:stretch>
        </p:blipFill>
        <p:spPr bwMode="auto">
          <a:xfrm>
            <a:off x="0" y="15875"/>
            <a:ext cx="9144000" cy="2009775"/>
          </a:xfrm>
          <a:prstGeom prst="rect">
            <a:avLst/>
          </a:prstGeom>
          <a:noFill/>
          <a:ln w="9525">
            <a:noFill/>
            <a:miter lim="800000"/>
            <a:headEnd/>
            <a:tailEnd/>
          </a:ln>
        </p:spPr>
      </p:pic>
      <p:pic>
        <p:nvPicPr>
          <p:cNvPr id="304131" name="Picture 3"/>
          <p:cNvPicPr>
            <a:picLocks noChangeAspect="1" noChangeArrowheads="1"/>
          </p:cNvPicPr>
          <p:nvPr/>
        </p:nvPicPr>
        <p:blipFill>
          <a:blip r:embed="rId3"/>
          <a:srcRect/>
          <a:stretch>
            <a:fillRect/>
          </a:stretch>
        </p:blipFill>
        <p:spPr bwMode="auto">
          <a:xfrm>
            <a:off x="0" y="1938338"/>
            <a:ext cx="9144000" cy="800100"/>
          </a:xfrm>
          <a:prstGeom prst="rect">
            <a:avLst/>
          </a:prstGeom>
          <a:noFill/>
          <a:ln w="9525">
            <a:noFill/>
            <a:miter lim="800000"/>
            <a:headEnd/>
            <a:tailEnd/>
          </a:ln>
        </p:spPr>
      </p:pic>
      <p:sp>
        <p:nvSpPr>
          <p:cNvPr id="304132" name="Textfeld 1"/>
          <p:cNvSpPr txBox="1">
            <a:spLocks noChangeArrowheads="1"/>
          </p:cNvSpPr>
          <p:nvPr/>
        </p:nvSpPr>
        <p:spPr bwMode="auto">
          <a:xfrm>
            <a:off x="179388" y="2711450"/>
            <a:ext cx="8640762" cy="4154984"/>
          </a:xfrm>
          <a:prstGeom prst="rect">
            <a:avLst/>
          </a:prstGeom>
          <a:noFill/>
          <a:ln w="9525">
            <a:noFill/>
            <a:miter lim="800000"/>
            <a:headEnd/>
            <a:tailEnd/>
          </a:ln>
        </p:spPr>
        <p:txBody>
          <a:bodyPr>
            <a:spAutoFit/>
          </a:bodyPr>
          <a:lstStyle/>
          <a:p>
            <a:r>
              <a:rPr lang="en-US" altLang="de-DE" sz="2200" b="1" dirty="0">
                <a:latin typeface="Arial" pitchFamily="34" charset="0"/>
              </a:rPr>
              <a:t>Results:</a:t>
            </a:r>
            <a:r>
              <a:rPr lang="en-US" altLang="de-DE" sz="2200" dirty="0">
                <a:latin typeface="Arial" pitchFamily="34" charset="0"/>
              </a:rPr>
              <a:t> During CPB, heparin concentration decreased by 40%, resulting in </a:t>
            </a:r>
            <a:r>
              <a:rPr lang="en-US" altLang="de-DE" sz="2200" b="1" dirty="0">
                <a:solidFill>
                  <a:srgbClr val="FF0000"/>
                </a:solidFill>
                <a:latin typeface="Arial" pitchFamily="34" charset="0"/>
              </a:rPr>
              <a:t>overdosing of protamine </a:t>
            </a:r>
            <a:r>
              <a:rPr lang="en-US" altLang="de-DE" sz="2200" dirty="0">
                <a:latin typeface="Arial" pitchFamily="34" charset="0"/>
              </a:rPr>
              <a:t>in group 1 </a:t>
            </a:r>
            <a:r>
              <a:rPr lang="en-US" altLang="de-DE" sz="2200" dirty="0" smtClean="0">
                <a:latin typeface="Arial" pitchFamily="34" charset="0"/>
              </a:rPr>
              <a:t>(Protamine </a:t>
            </a:r>
            <a:r>
              <a:rPr lang="en-US" altLang="de-DE" sz="2200" dirty="0">
                <a:latin typeface="Arial" pitchFamily="34" charset="0"/>
              </a:rPr>
              <a:t>dose based on the initial heparin dose). </a:t>
            </a:r>
            <a:r>
              <a:rPr lang="en-US" altLang="de-DE" sz="2200" b="1" dirty="0" smtClean="0">
                <a:solidFill>
                  <a:srgbClr val="FF0000"/>
                </a:solidFill>
                <a:latin typeface="Arial" pitchFamily="34" charset="0"/>
              </a:rPr>
              <a:t>Thrombo elastometry </a:t>
            </a:r>
            <a:r>
              <a:rPr lang="en-US" altLang="de-DE" sz="2200" b="1" dirty="0">
                <a:solidFill>
                  <a:srgbClr val="FF0000"/>
                </a:solidFill>
                <a:latin typeface="Arial" pitchFamily="34" charset="0"/>
              </a:rPr>
              <a:t>revealed longer clotting time (CT) in group I </a:t>
            </a:r>
            <a:r>
              <a:rPr lang="en-US" altLang="de-DE" sz="2200" dirty="0">
                <a:latin typeface="Arial" pitchFamily="34" charset="0"/>
              </a:rPr>
              <a:t>(P value &lt; 0.05). Four patients in group 1 but none in group 2 had excessive prolonged CT values (&gt; 360 seconds) and </a:t>
            </a:r>
            <a:r>
              <a:rPr lang="en-US" altLang="de-DE" sz="2200" b="1" dirty="0">
                <a:solidFill>
                  <a:srgbClr val="FF0000"/>
                </a:solidFill>
                <a:latin typeface="Arial" pitchFamily="34" charset="0"/>
              </a:rPr>
              <a:t>concomitant microvascular bleeding, requiring substantial replacement of coagulation factors</a:t>
            </a:r>
            <a:r>
              <a:rPr lang="en-US" altLang="de-DE" sz="2200" dirty="0">
                <a:latin typeface="Arial" pitchFamily="34" charset="0"/>
              </a:rPr>
              <a:t>. </a:t>
            </a:r>
          </a:p>
          <a:p>
            <a:r>
              <a:rPr lang="en-US" altLang="de-DE" sz="2200" b="1" dirty="0">
                <a:latin typeface="Arial" pitchFamily="34" charset="0"/>
              </a:rPr>
              <a:t>Conclusions: </a:t>
            </a:r>
            <a:r>
              <a:rPr lang="en-US" altLang="de-DE" sz="2200" dirty="0">
                <a:latin typeface="Arial" pitchFamily="34" charset="0"/>
              </a:rPr>
              <a:t>Heparin dose-based protamine management leads to protamine overdosing with inhibition of the coagulation process. Protamine management guided by heparin concentrations avoids these complications.</a:t>
            </a: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p:cNvSpPr txBox="1"/>
          <p:nvPr/>
        </p:nvSpPr>
        <p:spPr>
          <a:xfrm>
            <a:off x="179388" y="115888"/>
            <a:ext cx="8785225" cy="523875"/>
          </a:xfrm>
          <a:prstGeom prst="rect">
            <a:avLst/>
          </a:prstGeom>
          <a:solidFill>
            <a:schemeClr val="bg1">
              <a:lumMod val="85000"/>
            </a:schemeClr>
          </a:solidFill>
          <a:ln>
            <a:solidFill>
              <a:schemeClr val="tx1"/>
            </a:solidFill>
          </a:ln>
        </p:spPr>
        <p:txBody>
          <a:bodyPr>
            <a:spAutoFit/>
          </a:bodyPr>
          <a:lstStyle/>
          <a:p>
            <a:pPr algn="ctr">
              <a:defRPr/>
            </a:pPr>
            <a:r>
              <a:rPr lang="en-US" sz="2800" b="1" dirty="0">
                <a:latin typeface="Arial" panose="020B0604020202020204" pitchFamily="34" charset="0"/>
              </a:rPr>
              <a:t>Clot Firmness Management: Fibrinogen</a:t>
            </a:r>
          </a:p>
        </p:txBody>
      </p:sp>
      <p:sp>
        <p:nvSpPr>
          <p:cNvPr id="3" name="Rechteck 2"/>
          <p:cNvSpPr/>
          <p:nvPr/>
        </p:nvSpPr>
        <p:spPr>
          <a:xfrm>
            <a:off x="3635375" y="981075"/>
            <a:ext cx="4249738" cy="86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defRPr/>
            </a:pPr>
            <a:endParaRPr lang="zh-TW" altLang="zh-TW" sz="1800" smtClean="0">
              <a:solidFill>
                <a:srgbClr val="FFFFFF"/>
              </a:solidFill>
              <a:ea typeface="PMingLiU" pitchFamily="18" charset="-120"/>
              <a:cs typeface="Arial" pitchFamily="34" charset="0"/>
            </a:endParaRPr>
          </a:p>
        </p:txBody>
      </p:sp>
      <p:sp>
        <p:nvSpPr>
          <p:cNvPr id="4" name="Rechteck 3"/>
          <p:cNvSpPr/>
          <p:nvPr/>
        </p:nvSpPr>
        <p:spPr>
          <a:xfrm>
            <a:off x="3635375" y="981075"/>
            <a:ext cx="4249738" cy="576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defRPr/>
            </a:pPr>
            <a:endParaRPr lang="zh-TW" altLang="zh-TW" sz="1800" smtClean="0">
              <a:solidFill>
                <a:srgbClr val="FFFFFF"/>
              </a:solidFill>
              <a:ea typeface="PMingLiU" pitchFamily="18" charset="-120"/>
              <a:cs typeface="Arial" pitchFamily="34" charset="0"/>
            </a:endParaRPr>
          </a:p>
        </p:txBody>
      </p:sp>
      <p:cxnSp>
        <p:nvCxnSpPr>
          <p:cNvPr id="8" name="Gerade Verbindung 7"/>
          <p:cNvCxnSpPr/>
          <p:nvPr/>
        </p:nvCxnSpPr>
        <p:spPr>
          <a:xfrm>
            <a:off x="4572000" y="1643063"/>
            <a:ext cx="23764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Gerade Verbindung 9"/>
          <p:cNvCxnSpPr/>
          <p:nvPr/>
        </p:nvCxnSpPr>
        <p:spPr>
          <a:xfrm>
            <a:off x="4500563" y="1947863"/>
            <a:ext cx="15843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305159" name="Picture 2"/>
          <p:cNvPicPr>
            <a:picLocks noChangeAspect="1" noChangeArrowheads="1"/>
          </p:cNvPicPr>
          <p:nvPr/>
        </p:nvPicPr>
        <p:blipFill>
          <a:blip r:embed="rId2"/>
          <a:srcRect/>
          <a:stretch>
            <a:fillRect/>
          </a:stretch>
        </p:blipFill>
        <p:spPr bwMode="auto">
          <a:xfrm>
            <a:off x="6350" y="722313"/>
            <a:ext cx="7753350" cy="3714750"/>
          </a:xfrm>
          <a:prstGeom prst="rect">
            <a:avLst/>
          </a:prstGeom>
          <a:noFill/>
          <a:ln w="9525">
            <a:noFill/>
            <a:miter lim="800000"/>
            <a:headEnd/>
            <a:tailEnd/>
          </a:ln>
        </p:spPr>
      </p:pic>
      <p:sp>
        <p:nvSpPr>
          <p:cNvPr id="5" name="Rechteck 4"/>
          <p:cNvSpPr/>
          <p:nvPr/>
        </p:nvSpPr>
        <p:spPr>
          <a:xfrm>
            <a:off x="6350" y="2809875"/>
            <a:ext cx="7753350" cy="17287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defRPr/>
            </a:pPr>
            <a:endParaRPr lang="zh-TW" altLang="zh-TW" sz="1800" smtClean="0">
              <a:solidFill>
                <a:srgbClr val="FFFFFF"/>
              </a:solidFill>
              <a:ea typeface="PMingLiU" pitchFamily="18" charset="-120"/>
              <a:cs typeface="Arial" pitchFamily="34" charset="0"/>
            </a:endParaRPr>
          </a:p>
        </p:txBody>
      </p:sp>
      <p:cxnSp>
        <p:nvCxnSpPr>
          <p:cNvPr id="9" name="Gerade Verbindung 8"/>
          <p:cNvCxnSpPr/>
          <p:nvPr/>
        </p:nvCxnSpPr>
        <p:spPr>
          <a:xfrm>
            <a:off x="4572000" y="1585913"/>
            <a:ext cx="252095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nvCxnSpPr>
        <p:spPr>
          <a:xfrm>
            <a:off x="4543425" y="1903413"/>
            <a:ext cx="165576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305163" name="Picture 2"/>
          <p:cNvPicPr>
            <a:picLocks noChangeAspect="1" noChangeArrowheads="1"/>
          </p:cNvPicPr>
          <p:nvPr/>
        </p:nvPicPr>
        <p:blipFill>
          <a:blip r:embed="rId3"/>
          <a:srcRect/>
          <a:stretch>
            <a:fillRect/>
          </a:stretch>
        </p:blipFill>
        <p:spPr bwMode="auto">
          <a:xfrm>
            <a:off x="171450" y="2924175"/>
            <a:ext cx="7272338" cy="3889375"/>
          </a:xfrm>
          <a:prstGeom prst="rect">
            <a:avLst/>
          </a:prstGeom>
          <a:noFill/>
          <a:ln w="9525">
            <a:noFill/>
            <a:miter lim="800000"/>
            <a:headEnd/>
            <a:tailEnd/>
          </a:ln>
        </p:spPr>
      </p:pic>
      <p:sp>
        <p:nvSpPr>
          <p:cNvPr id="15" name="Rechteck 14"/>
          <p:cNvSpPr/>
          <p:nvPr/>
        </p:nvSpPr>
        <p:spPr>
          <a:xfrm>
            <a:off x="395288" y="4149725"/>
            <a:ext cx="6840537" cy="2873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a:p>
        </p:txBody>
      </p:sp>
      <p:sp>
        <p:nvSpPr>
          <p:cNvPr id="17" name="Rechteck 16"/>
          <p:cNvSpPr/>
          <p:nvPr/>
        </p:nvSpPr>
        <p:spPr>
          <a:xfrm>
            <a:off x="395288" y="4856163"/>
            <a:ext cx="6840537" cy="2873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a:p>
        </p:txBody>
      </p:sp>
      <p:sp>
        <p:nvSpPr>
          <p:cNvPr id="18" name="Rechteck 17"/>
          <p:cNvSpPr/>
          <p:nvPr/>
        </p:nvSpPr>
        <p:spPr>
          <a:xfrm>
            <a:off x="395288" y="5575300"/>
            <a:ext cx="6840537" cy="2873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p:cNvSpPr>
            <a:spLocks noChangeArrowheads="1"/>
          </p:cNvSpPr>
          <p:nvPr/>
        </p:nvSpPr>
        <p:spPr bwMode="auto">
          <a:xfrm>
            <a:off x="457200" y="3941763"/>
            <a:ext cx="2895600" cy="1371600"/>
          </a:xfrm>
          <a:prstGeom prst="rect">
            <a:avLst/>
          </a:prstGeom>
          <a:solidFill>
            <a:schemeClr val="bg1"/>
          </a:solidFill>
          <a:ln w="9525">
            <a:solidFill>
              <a:schemeClr val="bg1"/>
            </a:solidFill>
            <a:miter lim="800000"/>
            <a:headEnd/>
            <a:tailEnd/>
          </a:ln>
          <a:effectLst/>
        </p:spPr>
        <p:txBody>
          <a:bodyPr wrap="none" anchor="ctr"/>
          <a:lstStyle/>
          <a:p>
            <a:endParaRPr lang="de-DE" altLang="de-DE">
              <a:solidFill>
                <a:srgbClr val="000000"/>
              </a:solidFill>
            </a:endParaRPr>
          </a:p>
        </p:txBody>
      </p:sp>
      <p:sp>
        <p:nvSpPr>
          <p:cNvPr id="306179" name="AutoShape 3"/>
          <p:cNvSpPr>
            <a:spLocks noChangeArrowheads="1"/>
          </p:cNvSpPr>
          <p:nvPr/>
        </p:nvSpPr>
        <p:spPr bwMode="auto">
          <a:xfrm>
            <a:off x="3505200" y="3560763"/>
            <a:ext cx="2057400" cy="762000"/>
          </a:xfrm>
          <a:prstGeom prst="rightArrow">
            <a:avLst>
              <a:gd name="adj1" fmla="val 50000"/>
              <a:gd name="adj2" fmla="val 67500"/>
            </a:avLst>
          </a:prstGeom>
          <a:solidFill>
            <a:srgbClr val="FFFF00"/>
          </a:solidFill>
          <a:ln w="9525">
            <a:solidFill>
              <a:schemeClr val="tx1"/>
            </a:solidFill>
            <a:miter lim="800000"/>
            <a:headEnd/>
            <a:tailEnd/>
          </a:ln>
          <a:effectLst/>
        </p:spPr>
        <p:txBody>
          <a:bodyPr wrap="none" anchor="ctr"/>
          <a:lstStyle/>
          <a:p>
            <a:endParaRPr lang="de-DE" altLang="de-DE" sz="3200">
              <a:solidFill>
                <a:srgbClr val="000000"/>
              </a:solidFill>
            </a:endParaRPr>
          </a:p>
        </p:txBody>
      </p:sp>
      <p:sp>
        <p:nvSpPr>
          <p:cNvPr id="444420" name="Text Box 4"/>
          <p:cNvSpPr txBox="1">
            <a:spLocks noChangeArrowheads="1"/>
          </p:cNvSpPr>
          <p:nvPr/>
        </p:nvSpPr>
        <p:spPr bwMode="auto">
          <a:xfrm>
            <a:off x="3452813" y="3684588"/>
            <a:ext cx="2133600" cy="457200"/>
          </a:xfrm>
          <a:prstGeom prst="rect">
            <a:avLst/>
          </a:prstGeom>
          <a:noFill/>
          <a:ln w="9525">
            <a:noFill/>
            <a:miter lim="800000"/>
            <a:headEnd/>
            <a:tailEnd/>
          </a:ln>
          <a:effectLst/>
        </p:spPr>
        <p:txBody>
          <a:bodyPr>
            <a:spAutoFit/>
          </a:bodyPr>
          <a:lstStyle/>
          <a:p>
            <a:pPr>
              <a:spcBef>
                <a:spcPct val="50000"/>
              </a:spcBef>
            </a:pPr>
            <a:r>
              <a:rPr lang="de-DE" altLang="de-DE" sz="2400" b="1">
                <a:solidFill>
                  <a:srgbClr val="000000"/>
                </a:solidFill>
              </a:rPr>
              <a:t>4 g Fibrinogen</a:t>
            </a:r>
            <a:endParaRPr lang="de-DE" altLang="de-DE" sz="1600" b="1">
              <a:solidFill>
                <a:srgbClr val="000000"/>
              </a:solidFill>
            </a:endParaRPr>
          </a:p>
        </p:txBody>
      </p:sp>
      <p:pic>
        <p:nvPicPr>
          <p:cNvPr id="306181" name="Picture 6" descr="G:\Brazil\TC-Hanibal\Hanibal1EF.jpg"/>
          <p:cNvPicPr>
            <a:picLocks noChangeAspect="1" noChangeArrowheads="1"/>
          </p:cNvPicPr>
          <p:nvPr/>
        </p:nvPicPr>
        <p:blipFill>
          <a:blip r:embed="rId2"/>
          <a:srcRect/>
          <a:stretch>
            <a:fillRect/>
          </a:stretch>
        </p:blipFill>
        <p:spPr bwMode="auto">
          <a:xfrm>
            <a:off x="457200" y="1274763"/>
            <a:ext cx="2895600" cy="2708275"/>
          </a:xfrm>
          <a:prstGeom prst="rect">
            <a:avLst/>
          </a:prstGeom>
          <a:noFill/>
          <a:ln w="9525">
            <a:noFill/>
            <a:miter lim="800000"/>
            <a:headEnd/>
            <a:tailEnd/>
          </a:ln>
        </p:spPr>
      </p:pic>
      <p:sp>
        <p:nvSpPr>
          <p:cNvPr id="306182" name="Rectangle 7"/>
          <p:cNvSpPr>
            <a:spLocks noChangeArrowheads="1"/>
          </p:cNvSpPr>
          <p:nvPr/>
        </p:nvSpPr>
        <p:spPr bwMode="auto">
          <a:xfrm>
            <a:off x="2362200" y="1477963"/>
            <a:ext cx="1014413" cy="228600"/>
          </a:xfrm>
          <a:prstGeom prst="rect">
            <a:avLst/>
          </a:prstGeom>
          <a:noFill/>
          <a:ln w="49213">
            <a:solidFill>
              <a:srgbClr val="00CC00"/>
            </a:solidFill>
            <a:miter lim="800000"/>
            <a:headEnd/>
            <a:tailEnd/>
          </a:ln>
        </p:spPr>
        <p:txBody>
          <a:bodyPr/>
          <a:lstStyle/>
          <a:p>
            <a:endParaRPr lang="de-DE" altLang="de-DE">
              <a:solidFill>
                <a:srgbClr val="000000"/>
              </a:solidFill>
            </a:endParaRPr>
          </a:p>
        </p:txBody>
      </p:sp>
      <p:pic>
        <p:nvPicPr>
          <p:cNvPr id="306183" name="Picture 11" descr="G:\Brazil\TC-Hanibal\Hanibal1IH.jpg"/>
          <p:cNvPicPr>
            <a:picLocks noChangeAspect="1" noChangeArrowheads="1"/>
          </p:cNvPicPr>
          <p:nvPr/>
        </p:nvPicPr>
        <p:blipFill>
          <a:blip r:embed="rId3"/>
          <a:srcRect/>
          <a:stretch>
            <a:fillRect/>
          </a:stretch>
        </p:blipFill>
        <p:spPr bwMode="auto">
          <a:xfrm>
            <a:off x="457200" y="3941763"/>
            <a:ext cx="2895600" cy="2682875"/>
          </a:xfrm>
          <a:prstGeom prst="rect">
            <a:avLst/>
          </a:prstGeom>
          <a:noFill/>
          <a:ln w="9525">
            <a:noFill/>
            <a:miter lim="800000"/>
            <a:headEnd/>
            <a:tailEnd/>
          </a:ln>
        </p:spPr>
      </p:pic>
      <p:sp>
        <p:nvSpPr>
          <p:cNvPr id="70664" name="Line 12"/>
          <p:cNvSpPr>
            <a:spLocks noChangeShapeType="1"/>
          </p:cNvSpPr>
          <p:nvPr/>
        </p:nvSpPr>
        <p:spPr bwMode="auto">
          <a:xfrm>
            <a:off x="457200" y="3941763"/>
            <a:ext cx="2895600" cy="0"/>
          </a:xfrm>
          <a:prstGeom prst="line">
            <a:avLst/>
          </a:prstGeom>
          <a:noFill/>
          <a:ln w="9525">
            <a:solidFill>
              <a:srgbClr val="777777"/>
            </a:solidFill>
            <a:round/>
            <a:headEnd/>
            <a:tailEnd/>
          </a:ln>
          <a:effectLst/>
          <a:extLst>
            <a:ext uri="{909E8E84-426E-40DD-AFC4-6F175D3DCCD1}">
              <a14:hiddenFill xmlns="" xmlns:a14="http://schemas.microsoft.com/office/drawing/2010/main" xmlns:mv="urn:schemas-microsoft-com:mac:vml" xmlns:mc="http://schemas.openxmlformats.org/markup-compatibility/2006">
                <a:noFill/>
              </a14:hiddenFill>
            </a:ex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pPr>
              <a:defRPr/>
            </a:pPr>
            <a:endParaRPr lang="de-DE">
              <a:latin typeface="+mj-lt"/>
              <a:cs typeface="Arial" charset="0"/>
            </a:endParaRPr>
          </a:p>
        </p:txBody>
      </p:sp>
      <p:pic>
        <p:nvPicPr>
          <p:cNvPr id="306185" name="Picture 13" descr="G:\Brazil\TC-Hanibal\Hanibal2EF.jpg"/>
          <p:cNvPicPr>
            <a:picLocks noChangeAspect="1" noChangeArrowheads="1"/>
          </p:cNvPicPr>
          <p:nvPr/>
        </p:nvPicPr>
        <p:blipFill>
          <a:blip r:embed="rId4"/>
          <a:srcRect/>
          <a:stretch>
            <a:fillRect/>
          </a:stretch>
        </p:blipFill>
        <p:spPr bwMode="auto">
          <a:xfrm>
            <a:off x="5638800" y="1274763"/>
            <a:ext cx="2895600" cy="2708275"/>
          </a:xfrm>
          <a:prstGeom prst="rect">
            <a:avLst/>
          </a:prstGeom>
          <a:noFill/>
          <a:ln w="9525">
            <a:noFill/>
            <a:miter lim="800000"/>
            <a:headEnd/>
            <a:tailEnd/>
          </a:ln>
        </p:spPr>
      </p:pic>
      <p:sp>
        <p:nvSpPr>
          <p:cNvPr id="306186" name="Rectangle 14"/>
          <p:cNvSpPr>
            <a:spLocks noChangeArrowheads="1"/>
          </p:cNvSpPr>
          <p:nvPr/>
        </p:nvSpPr>
        <p:spPr bwMode="auto">
          <a:xfrm>
            <a:off x="7543800" y="1477963"/>
            <a:ext cx="1014413" cy="228600"/>
          </a:xfrm>
          <a:prstGeom prst="rect">
            <a:avLst/>
          </a:prstGeom>
          <a:noFill/>
          <a:ln w="49213">
            <a:solidFill>
              <a:srgbClr val="00CC00"/>
            </a:solidFill>
            <a:miter lim="800000"/>
            <a:headEnd/>
            <a:tailEnd/>
          </a:ln>
        </p:spPr>
        <p:txBody>
          <a:bodyPr/>
          <a:lstStyle/>
          <a:p>
            <a:endParaRPr lang="de-DE" altLang="de-DE" sz="3200">
              <a:solidFill>
                <a:srgbClr val="000000"/>
              </a:solidFill>
            </a:endParaRPr>
          </a:p>
        </p:txBody>
      </p:sp>
      <p:pic>
        <p:nvPicPr>
          <p:cNvPr id="306187" name="Picture 17" descr="G:\Brazil\TC-Hanibal\Hanibal2IH.jpg"/>
          <p:cNvPicPr>
            <a:picLocks noChangeAspect="1" noChangeArrowheads="1"/>
          </p:cNvPicPr>
          <p:nvPr/>
        </p:nvPicPr>
        <p:blipFill>
          <a:blip r:embed="rId5"/>
          <a:srcRect/>
          <a:stretch>
            <a:fillRect/>
          </a:stretch>
        </p:blipFill>
        <p:spPr bwMode="auto">
          <a:xfrm>
            <a:off x="5638800" y="3941763"/>
            <a:ext cx="2895600" cy="2687637"/>
          </a:xfrm>
          <a:prstGeom prst="rect">
            <a:avLst/>
          </a:prstGeom>
          <a:noFill/>
          <a:ln w="9525">
            <a:noFill/>
            <a:miter lim="800000"/>
            <a:headEnd/>
            <a:tailEnd/>
          </a:ln>
        </p:spPr>
      </p:pic>
      <p:sp>
        <p:nvSpPr>
          <p:cNvPr id="70668" name="Line 18"/>
          <p:cNvSpPr>
            <a:spLocks noChangeShapeType="1"/>
          </p:cNvSpPr>
          <p:nvPr/>
        </p:nvSpPr>
        <p:spPr bwMode="auto">
          <a:xfrm>
            <a:off x="5638800" y="3941763"/>
            <a:ext cx="2895600" cy="0"/>
          </a:xfrm>
          <a:prstGeom prst="line">
            <a:avLst/>
          </a:prstGeom>
          <a:noFill/>
          <a:ln w="9525">
            <a:solidFill>
              <a:srgbClr val="777777"/>
            </a:solidFill>
            <a:round/>
            <a:headEnd/>
            <a:tailEnd/>
          </a:ln>
          <a:effectLst/>
          <a:extLst>
            <a:ext uri="{909E8E84-426E-40DD-AFC4-6F175D3DCCD1}">
              <a14:hiddenFill xmlns="" xmlns:a14="http://schemas.microsoft.com/office/drawing/2010/main" xmlns:mv="urn:schemas-microsoft-com:mac:vml" xmlns:mc="http://schemas.openxmlformats.org/markup-compatibility/2006">
                <a:noFill/>
              </a14:hiddenFill>
            </a:ex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pPr>
              <a:defRPr/>
            </a:pPr>
            <a:endParaRPr lang="de-DE">
              <a:latin typeface="+mj-lt"/>
              <a:cs typeface="Arial" charset="0"/>
            </a:endParaRPr>
          </a:p>
        </p:txBody>
      </p:sp>
      <p:sp>
        <p:nvSpPr>
          <p:cNvPr id="444429" name="Text Box 20"/>
          <p:cNvSpPr txBox="1">
            <a:spLocks noChangeArrowheads="1"/>
          </p:cNvSpPr>
          <p:nvPr/>
        </p:nvSpPr>
        <p:spPr bwMode="auto">
          <a:xfrm>
            <a:off x="3352800" y="3240088"/>
            <a:ext cx="2362200" cy="396875"/>
          </a:xfrm>
          <a:prstGeom prst="rect">
            <a:avLst/>
          </a:prstGeom>
          <a:noFill/>
          <a:ln w="9525">
            <a:noFill/>
            <a:miter lim="800000"/>
            <a:headEnd/>
            <a:tailEnd/>
          </a:ln>
          <a:effectLst/>
        </p:spPr>
        <p:txBody>
          <a:bodyPr>
            <a:spAutoFit/>
          </a:bodyPr>
          <a:lstStyle/>
          <a:p>
            <a:pPr algn="ctr"/>
            <a:r>
              <a:rPr lang="de-DE" altLang="de-DE" sz="2000" b="1">
                <a:solidFill>
                  <a:srgbClr val="000000"/>
                </a:solidFill>
                <a:sym typeface="Bookshelf Symbol 3"/>
              </a:rPr>
              <a:t>50 mg/kg x 80 kg =</a:t>
            </a:r>
            <a:endParaRPr lang="de-DE" altLang="de-DE" sz="3600" b="1">
              <a:solidFill>
                <a:srgbClr val="000000"/>
              </a:solidFill>
              <a:sym typeface="Bookshelf Symbol 3"/>
            </a:endParaRPr>
          </a:p>
        </p:txBody>
      </p:sp>
      <p:sp>
        <p:nvSpPr>
          <p:cNvPr id="444430" name="Line 21"/>
          <p:cNvSpPr>
            <a:spLocks noChangeShapeType="1"/>
          </p:cNvSpPr>
          <p:nvPr/>
        </p:nvSpPr>
        <p:spPr bwMode="auto">
          <a:xfrm>
            <a:off x="3429000" y="1579563"/>
            <a:ext cx="4038600" cy="0"/>
          </a:xfrm>
          <a:prstGeom prst="line">
            <a:avLst/>
          </a:prstGeom>
          <a:noFill/>
          <a:ln w="38100">
            <a:solidFill>
              <a:srgbClr val="33CC33"/>
            </a:solidFill>
            <a:round/>
            <a:headEnd/>
            <a:tailEnd type="triangle" w="med" len="med"/>
          </a:ln>
          <a:effectLst/>
          <a:extLst>
            <a:ext uri="{909E8E84-426E-40DD-AFC4-6F175D3DCCD1}">
              <a14:hiddenFill xmlns="" xmlns:a14="http://schemas.microsoft.com/office/drawing/2010/main" xmlns:mv="urn:schemas-microsoft-com:mac:vml" xmlns:mc="http://schemas.openxmlformats.org/markup-compatibility/2006">
                <a:noFill/>
              </a14:hiddenFill>
            </a:ex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pPr>
              <a:defRPr/>
            </a:pPr>
            <a:endParaRPr lang="de-DE">
              <a:latin typeface="+mj-lt"/>
              <a:cs typeface="Arial" charset="0"/>
            </a:endParaRPr>
          </a:p>
        </p:txBody>
      </p:sp>
      <p:sp>
        <p:nvSpPr>
          <p:cNvPr id="444431" name="Text Box 22"/>
          <p:cNvSpPr txBox="1">
            <a:spLocks noChangeArrowheads="1"/>
          </p:cNvSpPr>
          <p:nvPr/>
        </p:nvSpPr>
        <p:spPr bwMode="auto">
          <a:xfrm>
            <a:off x="3868738" y="1233488"/>
            <a:ext cx="1219200" cy="396875"/>
          </a:xfrm>
          <a:prstGeom prst="rect">
            <a:avLst/>
          </a:prstGeom>
          <a:noFill/>
          <a:ln w="9525">
            <a:noFill/>
            <a:miter lim="800000"/>
            <a:headEnd/>
            <a:tailEnd/>
          </a:ln>
          <a:effectLst/>
        </p:spPr>
        <p:txBody>
          <a:bodyPr>
            <a:spAutoFit/>
          </a:bodyPr>
          <a:lstStyle/>
          <a:p>
            <a:pPr algn="ctr">
              <a:spcBef>
                <a:spcPct val="50000"/>
              </a:spcBef>
            </a:pPr>
            <a:r>
              <a:rPr lang="de-DE" altLang="de-DE" sz="2000" b="1">
                <a:solidFill>
                  <a:srgbClr val="009900"/>
                </a:solidFill>
              </a:rPr>
              <a:t>34 min</a:t>
            </a:r>
            <a:endParaRPr lang="de-DE" altLang="de-DE" sz="2400">
              <a:solidFill>
                <a:srgbClr val="000000"/>
              </a:solidFill>
            </a:endParaRPr>
          </a:p>
        </p:txBody>
      </p:sp>
      <p:sp>
        <p:nvSpPr>
          <p:cNvPr id="444432" name="Text Box 23"/>
          <p:cNvSpPr txBox="1">
            <a:spLocks noChangeArrowheads="1"/>
          </p:cNvSpPr>
          <p:nvPr/>
        </p:nvSpPr>
        <p:spPr bwMode="auto">
          <a:xfrm>
            <a:off x="3378200" y="2554288"/>
            <a:ext cx="2286000" cy="701675"/>
          </a:xfrm>
          <a:prstGeom prst="rect">
            <a:avLst/>
          </a:prstGeom>
          <a:noFill/>
          <a:ln w="9525">
            <a:noFill/>
            <a:miter lim="800000"/>
            <a:headEnd/>
            <a:tailEnd/>
          </a:ln>
          <a:effectLst/>
        </p:spPr>
        <p:txBody>
          <a:bodyPr>
            <a:spAutoFit/>
          </a:bodyPr>
          <a:lstStyle/>
          <a:p>
            <a:pPr algn="ctr">
              <a:spcBef>
                <a:spcPct val="50000"/>
              </a:spcBef>
            </a:pPr>
            <a:r>
              <a:rPr lang="en-US" altLang="de-DE" sz="2000" b="1">
                <a:solidFill>
                  <a:srgbClr val="000000"/>
                </a:solidFill>
              </a:rPr>
              <a:t>Targeted increase in A5</a:t>
            </a:r>
            <a:r>
              <a:rPr lang="en-US" altLang="de-DE" sz="2000" b="1" baseline="-25000">
                <a:solidFill>
                  <a:srgbClr val="000000"/>
                </a:solidFill>
              </a:rPr>
              <a:t>FIB</a:t>
            </a:r>
            <a:r>
              <a:rPr lang="en-US" altLang="de-DE" sz="2000" b="1">
                <a:solidFill>
                  <a:srgbClr val="000000"/>
                </a:solidFill>
              </a:rPr>
              <a:t> = 8 mm</a:t>
            </a:r>
            <a:endParaRPr lang="en-US" altLang="de-DE" sz="2000">
              <a:solidFill>
                <a:srgbClr val="000000"/>
              </a:solidFill>
            </a:endParaRPr>
          </a:p>
        </p:txBody>
      </p:sp>
      <p:pic>
        <p:nvPicPr>
          <p:cNvPr id="444433" name="Picture 24" descr="C:\Dokumente und Einstellungen\KKKA\Eigene Dateien\Eigene Bilder\WWW\Klaus\Gerinnung\sTOPUHR.jpg"/>
          <p:cNvPicPr>
            <a:picLocks noChangeAspect="1" noChangeArrowheads="1"/>
          </p:cNvPicPr>
          <p:nvPr/>
        </p:nvPicPr>
        <p:blipFill>
          <a:blip r:embed="rId6"/>
          <a:srcRect/>
          <a:stretch>
            <a:fillRect/>
          </a:stretch>
        </p:blipFill>
        <p:spPr bwMode="auto">
          <a:xfrm>
            <a:off x="4097338" y="1655763"/>
            <a:ext cx="779462" cy="914400"/>
          </a:xfrm>
          <a:prstGeom prst="rect">
            <a:avLst/>
          </a:prstGeom>
          <a:noFill/>
          <a:ln w="9525">
            <a:noFill/>
            <a:miter lim="800000"/>
            <a:headEnd/>
            <a:tailEnd/>
          </a:ln>
        </p:spPr>
      </p:pic>
      <p:sp>
        <p:nvSpPr>
          <p:cNvPr id="444434" name="Text Box 5"/>
          <p:cNvSpPr txBox="1">
            <a:spLocks noChangeArrowheads="1"/>
          </p:cNvSpPr>
          <p:nvPr/>
        </p:nvSpPr>
        <p:spPr bwMode="auto">
          <a:xfrm>
            <a:off x="3295650" y="4505325"/>
            <a:ext cx="2438400" cy="1798638"/>
          </a:xfrm>
          <a:prstGeom prst="rect">
            <a:avLst/>
          </a:prstGeom>
          <a:noFill/>
          <a:ln w="9525">
            <a:noFill/>
            <a:miter lim="800000"/>
            <a:headEnd/>
            <a:tailEnd/>
          </a:ln>
          <a:effectLst/>
        </p:spPr>
        <p:txBody>
          <a:bodyPr>
            <a:spAutoFit/>
          </a:bodyPr>
          <a:lstStyle/>
          <a:p>
            <a:pPr algn="ctr"/>
            <a:r>
              <a:rPr lang="en-US" altLang="de-DE" sz="2000" b="1">
                <a:solidFill>
                  <a:srgbClr val="000000"/>
                </a:solidFill>
                <a:sym typeface="Bookshelf Symbol 3"/>
              </a:rPr>
              <a:t>Alternative:</a:t>
            </a:r>
          </a:p>
          <a:p>
            <a:pPr algn="ctr"/>
            <a:r>
              <a:rPr lang="en-US" altLang="de-DE" sz="2000" b="1">
                <a:solidFill>
                  <a:srgbClr val="000000"/>
                </a:solidFill>
                <a:sym typeface="Bookshelf Symbol 3"/>
              </a:rPr>
              <a:t>20 U Cryo (300 mL)</a:t>
            </a:r>
          </a:p>
          <a:p>
            <a:pPr algn="ctr"/>
            <a:r>
              <a:rPr lang="en-US" altLang="de-DE" sz="2000" b="1">
                <a:solidFill>
                  <a:srgbClr val="000000"/>
                </a:solidFill>
                <a:sym typeface="Bookshelf Symbol 3"/>
              </a:rPr>
              <a:t>or</a:t>
            </a:r>
          </a:p>
          <a:p>
            <a:pPr algn="ctr"/>
            <a:r>
              <a:rPr lang="en-US" altLang="de-DE" sz="2000" b="1">
                <a:solidFill>
                  <a:srgbClr val="000000"/>
                </a:solidFill>
                <a:sym typeface="Bookshelf Symbol 3"/>
              </a:rPr>
              <a:t>16 U FFP (3.2 L)</a:t>
            </a:r>
          </a:p>
          <a:p>
            <a:pPr algn="ctr"/>
            <a:r>
              <a:rPr lang="en-US" altLang="de-DE" sz="3200" b="1">
                <a:solidFill>
                  <a:srgbClr val="000000"/>
                </a:solidFill>
                <a:sym typeface="Bookshelf Symbol 3"/>
              </a:rPr>
              <a:t>?</a:t>
            </a:r>
            <a:endParaRPr lang="en-US" altLang="de-DE" sz="3600" b="1">
              <a:solidFill>
                <a:srgbClr val="000000"/>
              </a:solidFill>
              <a:sym typeface="Bookshelf Symbol 3"/>
            </a:endParaRPr>
          </a:p>
        </p:txBody>
      </p:sp>
      <p:sp>
        <p:nvSpPr>
          <p:cNvPr id="70675" name="Rechteck 1037"/>
          <p:cNvSpPr>
            <a:spLocks noChangeArrowheads="1"/>
          </p:cNvSpPr>
          <p:nvPr/>
        </p:nvSpPr>
        <p:spPr bwMode="auto">
          <a:xfrm>
            <a:off x="228600" y="188913"/>
            <a:ext cx="8686800" cy="877887"/>
          </a:xfrm>
          <a:prstGeom prst="rect">
            <a:avLst/>
          </a:prstGeom>
          <a:solidFill>
            <a:schemeClr val="bg1">
              <a:lumMod val="85000"/>
            </a:schemeClr>
          </a:solidFill>
          <a:ln w="9525">
            <a:solidFill>
              <a:schemeClr val="tx1"/>
            </a:solidFill>
            <a:miter lim="800000"/>
            <a:headEnd/>
            <a:tailEnd/>
          </a:ln>
          <a:effectLst/>
          <a:extLst/>
        </p:spPr>
        <p:txBody>
          <a:bodyPr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defRPr/>
            </a:pPr>
            <a:r>
              <a:rPr lang="en-US" altLang="de-DE" sz="2400" b="1" dirty="0" smtClean="0">
                <a:solidFill>
                  <a:srgbClr val="000000"/>
                </a:solidFill>
                <a:latin typeface="Arial" panose="020B0604020202020204" pitchFamily="34" charset="0"/>
              </a:rPr>
              <a:t>Bleeding and A5</a:t>
            </a:r>
            <a:r>
              <a:rPr lang="en-US" altLang="de-DE" sz="2400" b="1" baseline="-25000" dirty="0" smtClean="0">
                <a:solidFill>
                  <a:srgbClr val="000000"/>
                </a:solidFill>
                <a:latin typeface="Arial" panose="020B0604020202020204" pitchFamily="34" charset="0"/>
              </a:rPr>
              <a:t>EX</a:t>
            </a:r>
            <a:r>
              <a:rPr lang="en-US" altLang="de-DE" sz="2400" b="1" dirty="0" smtClean="0">
                <a:solidFill>
                  <a:srgbClr val="000000"/>
                </a:solidFill>
                <a:latin typeface="Arial" panose="020B0604020202020204" pitchFamily="34" charset="0"/>
              </a:rPr>
              <a:t>&lt; 30 mm and A5</a:t>
            </a:r>
            <a:r>
              <a:rPr lang="en-US" altLang="de-DE" sz="2400" b="1" baseline="-25000" dirty="0" smtClean="0">
                <a:solidFill>
                  <a:srgbClr val="000000"/>
                </a:solidFill>
                <a:latin typeface="Arial" panose="020B0604020202020204" pitchFamily="34" charset="0"/>
              </a:rPr>
              <a:t>FIB</a:t>
            </a:r>
            <a:r>
              <a:rPr lang="en-US" altLang="de-DE" sz="2400" b="1" dirty="0" smtClean="0">
                <a:solidFill>
                  <a:srgbClr val="000000"/>
                </a:solidFill>
                <a:latin typeface="Arial" panose="020B0604020202020204" pitchFamily="34" charset="0"/>
              </a:rPr>
              <a:t>&lt; 9 mm  </a:t>
            </a:r>
          </a:p>
          <a:p>
            <a:pPr algn="ctr">
              <a:spcBef>
                <a:spcPct val="0"/>
              </a:spcBef>
              <a:buFontTx/>
              <a:buNone/>
              <a:defRPr/>
            </a:pPr>
            <a:r>
              <a:rPr lang="en-US" altLang="de-DE" sz="2400" b="1" dirty="0" smtClean="0">
                <a:solidFill>
                  <a:srgbClr val="000000"/>
                </a:solidFill>
                <a:latin typeface="Arial" panose="020B0604020202020204" pitchFamily="34" charset="0"/>
                <a:sym typeface="Symbol" pitchFamily="18" charset="2"/>
              </a:rPr>
              <a:t> Administration of fibrinogen concentrate (or </a:t>
            </a:r>
            <a:r>
              <a:rPr lang="en-US" altLang="de-DE" sz="2400" b="1" dirty="0" err="1" smtClean="0">
                <a:solidFill>
                  <a:srgbClr val="000000"/>
                </a:solidFill>
                <a:latin typeface="Arial" panose="020B0604020202020204" pitchFamily="34" charset="0"/>
                <a:sym typeface="Symbol" pitchFamily="18" charset="2"/>
              </a:rPr>
              <a:t>cryo</a:t>
            </a:r>
            <a:r>
              <a:rPr lang="en-US" altLang="de-DE" sz="2400" b="1" dirty="0" smtClean="0">
                <a:solidFill>
                  <a:srgbClr val="000000"/>
                </a:solidFill>
                <a:latin typeface="Arial" panose="020B0604020202020204" pitchFamily="34" charset="0"/>
                <a:sym typeface="Symbol" pitchFamily="18" charset="2"/>
              </a:rPr>
              <a:t>)</a:t>
            </a:r>
          </a:p>
        </p:txBody>
      </p:sp>
      <p:sp>
        <p:nvSpPr>
          <p:cNvPr id="306196" name="Text Box 27"/>
          <p:cNvSpPr txBox="1">
            <a:spLocks noChangeArrowheads="1"/>
          </p:cNvSpPr>
          <p:nvPr/>
        </p:nvSpPr>
        <p:spPr bwMode="auto">
          <a:xfrm>
            <a:off x="2324100" y="1943100"/>
            <a:ext cx="1066800" cy="307975"/>
          </a:xfrm>
          <a:prstGeom prst="rect">
            <a:avLst/>
          </a:prstGeom>
          <a:noFill/>
          <a:ln w="9525">
            <a:noFill/>
            <a:miter lim="800000"/>
            <a:headEnd/>
            <a:tailEnd/>
          </a:ln>
          <a:effectLst/>
        </p:spPr>
        <p:txBody>
          <a:bodyPr>
            <a:spAutoFit/>
          </a:bodyPr>
          <a:lstStyle/>
          <a:p>
            <a:pPr>
              <a:spcBef>
                <a:spcPct val="50000"/>
              </a:spcBef>
            </a:pPr>
            <a:r>
              <a:rPr lang="de-DE" altLang="de-DE" sz="1400" b="1">
                <a:solidFill>
                  <a:srgbClr val="FF0000"/>
                </a:solidFill>
              </a:rPr>
              <a:t>A5:   22mm</a:t>
            </a:r>
            <a:endParaRPr lang="de-DE" altLang="de-DE" sz="2400">
              <a:solidFill>
                <a:srgbClr val="FF0000"/>
              </a:solidFill>
            </a:endParaRPr>
          </a:p>
        </p:txBody>
      </p:sp>
      <p:sp>
        <p:nvSpPr>
          <p:cNvPr id="306197" name="Text Box 28"/>
          <p:cNvSpPr txBox="1">
            <a:spLocks noChangeArrowheads="1"/>
          </p:cNvSpPr>
          <p:nvPr/>
        </p:nvSpPr>
        <p:spPr bwMode="auto">
          <a:xfrm>
            <a:off x="2324100" y="3276600"/>
            <a:ext cx="1181100" cy="304800"/>
          </a:xfrm>
          <a:prstGeom prst="rect">
            <a:avLst/>
          </a:prstGeom>
          <a:noFill/>
          <a:ln w="9525">
            <a:noFill/>
            <a:miter lim="800000"/>
            <a:headEnd/>
            <a:tailEnd/>
          </a:ln>
          <a:effectLst/>
        </p:spPr>
        <p:txBody>
          <a:bodyPr>
            <a:spAutoFit/>
          </a:bodyPr>
          <a:lstStyle/>
          <a:p>
            <a:pPr>
              <a:spcBef>
                <a:spcPct val="50000"/>
              </a:spcBef>
            </a:pPr>
            <a:r>
              <a:rPr lang="de-DE" altLang="de-DE" sz="1400" b="1">
                <a:solidFill>
                  <a:srgbClr val="FF0000"/>
                </a:solidFill>
              </a:rPr>
              <a:t>A5:     2mm</a:t>
            </a:r>
            <a:endParaRPr lang="de-DE" altLang="de-DE" sz="4000">
              <a:solidFill>
                <a:srgbClr val="FF0000"/>
              </a:solidFill>
            </a:endParaRPr>
          </a:p>
        </p:txBody>
      </p:sp>
      <p:sp>
        <p:nvSpPr>
          <p:cNvPr id="306198" name="Text Box 29"/>
          <p:cNvSpPr txBox="1">
            <a:spLocks noChangeArrowheads="1"/>
          </p:cNvSpPr>
          <p:nvPr/>
        </p:nvSpPr>
        <p:spPr bwMode="auto">
          <a:xfrm>
            <a:off x="7505700" y="1943100"/>
            <a:ext cx="1066800" cy="307975"/>
          </a:xfrm>
          <a:prstGeom prst="rect">
            <a:avLst/>
          </a:prstGeom>
          <a:noFill/>
          <a:ln w="9525">
            <a:noFill/>
            <a:miter lim="800000"/>
            <a:headEnd/>
            <a:tailEnd/>
          </a:ln>
          <a:effectLst/>
        </p:spPr>
        <p:txBody>
          <a:bodyPr>
            <a:spAutoFit/>
          </a:bodyPr>
          <a:lstStyle/>
          <a:p>
            <a:pPr>
              <a:spcBef>
                <a:spcPct val="50000"/>
              </a:spcBef>
            </a:pPr>
            <a:r>
              <a:rPr lang="de-DE" altLang="de-DE" sz="1400" b="1">
                <a:solidFill>
                  <a:srgbClr val="FF0000"/>
                </a:solidFill>
              </a:rPr>
              <a:t>A5:   31mm</a:t>
            </a:r>
            <a:endParaRPr lang="de-DE" altLang="de-DE" sz="2400">
              <a:solidFill>
                <a:srgbClr val="FF0000"/>
              </a:solidFill>
            </a:endParaRPr>
          </a:p>
        </p:txBody>
      </p:sp>
      <p:sp>
        <p:nvSpPr>
          <p:cNvPr id="306199" name="Text Box 30"/>
          <p:cNvSpPr txBox="1">
            <a:spLocks noChangeArrowheads="1"/>
          </p:cNvSpPr>
          <p:nvPr/>
        </p:nvSpPr>
        <p:spPr bwMode="auto">
          <a:xfrm>
            <a:off x="7493000" y="3276600"/>
            <a:ext cx="1181100" cy="304800"/>
          </a:xfrm>
          <a:prstGeom prst="rect">
            <a:avLst/>
          </a:prstGeom>
          <a:noFill/>
          <a:ln w="9525">
            <a:noFill/>
            <a:miter lim="800000"/>
            <a:headEnd/>
            <a:tailEnd/>
          </a:ln>
          <a:effectLst/>
        </p:spPr>
        <p:txBody>
          <a:bodyPr>
            <a:spAutoFit/>
          </a:bodyPr>
          <a:lstStyle/>
          <a:p>
            <a:pPr>
              <a:spcBef>
                <a:spcPct val="50000"/>
              </a:spcBef>
            </a:pPr>
            <a:r>
              <a:rPr lang="de-DE" altLang="de-DE" sz="1400" b="1">
                <a:solidFill>
                  <a:srgbClr val="FF0000"/>
                </a:solidFill>
              </a:rPr>
              <a:t>A6:     9mm</a:t>
            </a:r>
            <a:endParaRPr lang="de-DE" altLang="de-DE" sz="2400">
              <a:solidFill>
                <a:srgbClr val="FF0000"/>
              </a:solidFill>
            </a:endParaRPr>
          </a:p>
        </p:txBody>
      </p:sp>
      <p:sp>
        <p:nvSpPr>
          <p:cNvPr id="306200" name="Text Box 31"/>
          <p:cNvSpPr txBox="1">
            <a:spLocks noChangeArrowheads="1"/>
          </p:cNvSpPr>
          <p:nvPr/>
        </p:nvSpPr>
        <p:spPr bwMode="auto">
          <a:xfrm>
            <a:off x="2324100" y="4610100"/>
            <a:ext cx="1066800" cy="304800"/>
          </a:xfrm>
          <a:prstGeom prst="rect">
            <a:avLst/>
          </a:prstGeom>
          <a:noFill/>
          <a:ln w="9525">
            <a:noFill/>
            <a:miter lim="800000"/>
            <a:headEnd/>
            <a:tailEnd/>
          </a:ln>
          <a:effectLst/>
        </p:spPr>
        <p:txBody>
          <a:bodyPr>
            <a:spAutoFit/>
          </a:bodyPr>
          <a:lstStyle/>
          <a:p>
            <a:pPr>
              <a:spcBef>
                <a:spcPct val="50000"/>
              </a:spcBef>
            </a:pPr>
            <a:r>
              <a:rPr lang="de-DE" altLang="de-DE" sz="1400" b="1">
                <a:solidFill>
                  <a:srgbClr val="FF0000"/>
                </a:solidFill>
              </a:rPr>
              <a:t>A5:   20mm</a:t>
            </a:r>
            <a:endParaRPr lang="de-DE" altLang="de-DE" sz="2400">
              <a:solidFill>
                <a:srgbClr val="FF0000"/>
              </a:solidFill>
            </a:endParaRPr>
          </a:p>
        </p:txBody>
      </p:sp>
      <p:sp>
        <p:nvSpPr>
          <p:cNvPr id="306201" name="Text Box 32"/>
          <p:cNvSpPr txBox="1">
            <a:spLocks noChangeArrowheads="1"/>
          </p:cNvSpPr>
          <p:nvPr/>
        </p:nvSpPr>
        <p:spPr bwMode="auto">
          <a:xfrm>
            <a:off x="2324100" y="5930900"/>
            <a:ext cx="1066800" cy="307975"/>
          </a:xfrm>
          <a:prstGeom prst="rect">
            <a:avLst/>
          </a:prstGeom>
          <a:noFill/>
          <a:ln w="9525">
            <a:noFill/>
            <a:miter lim="800000"/>
            <a:headEnd/>
            <a:tailEnd/>
          </a:ln>
          <a:effectLst/>
        </p:spPr>
        <p:txBody>
          <a:bodyPr>
            <a:spAutoFit/>
          </a:bodyPr>
          <a:lstStyle/>
          <a:p>
            <a:pPr>
              <a:spcBef>
                <a:spcPct val="50000"/>
              </a:spcBef>
            </a:pPr>
            <a:r>
              <a:rPr lang="de-DE" altLang="de-DE" sz="1400" b="1">
                <a:solidFill>
                  <a:srgbClr val="000000"/>
                </a:solidFill>
              </a:rPr>
              <a:t>A5:   20mm</a:t>
            </a:r>
            <a:endParaRPr lang="de-DE" altLang="de-DE" sz="2400">
              <a:solidFill>
                <a:srgbClr val="FF0000"/>
              </a:solidFill>
            </a:endParaRPr>
          </a:p>
        </p:txBody>
      </p:sp>
      <p:sp>
        <p:nvSpPr>
          <p:cNvPr id="306202" name="Text Box 33"/>
          <p:cNvSpPr txBox="1">
            <a:spLocks noChangeArrowheads="1"/>
          </p:cNvSpPr>
          <p:nvPr/>
        </p:nvSpPr>
        <p:spPr bwMode="auto">
          <a:xfrm>
            <a:off x="7518400" y="4610100"/>
            <a:ext cx="1066800" cy="304800"/>
          </a:xfrm>
          <a:prstGeom prst="rect">
            <a:avLst/>
          </a:prstGeom>
          <a:noFill/>
          <a:ln w="9525">
            <a:noFill/>
            <a:miter lim="800000"/>
            <a:headEnd/>
            <a:tailEnd/>
          </a:ln>
          <a:effectLst/>
        </p:spPr>
        <p:txBody>
          <a:bodyPr>
            <a:spAutoFit/>
          </a:bodyPr>
          <a:lstStyle/>
          <a:p>
            <a:pPr>
              <a:spcBef>
                <a:spcPct val="50000"/>
              </a:spcBef>
            </a:pPr>
            <a:r>
              <a:rPr lang="de-DE" altLang="de-DE" sz="1400" b="1">
                <a:solidFill>
                  <a:srgbClr val="FF0000"/>
                </a:solidFill>
              </a:rPr>
              <a:t>A5:   29mm</a:t>
            </a:r>
            <a:endParaRPr lang="de-DE" altLang="de-DE" sz="2400">
              <a:solidFill>
                <a:srgbClr val="FF0000"/>
              </a:solidFill>
            </a:endParaRPr>
          </a:p>
        </p:txBody>
      </p:sp>
      <p:sp>
        <p:nvSpPr>
          <p:cNvPr id="306203" name="Text Box 34"/>
          <p:cNvSpPr txBox="1">
            <a:spLocks noChangeArrowheads="1"/>
          </p:cNvSpPr>
          <p:nvPr/>
        </p:nvSpPr>
        <p:spPr bwMode="auto">
          <a:xfrm>
            <a:off x="7493000" y="5930900"/>
            <a:ext cx="1066800" cy="304800"/>
          </a:xfrm>
          <a:prstGeom prst="rect">
            <a:avLst/>
          </a:prstGeom>
          <a:noFill/>
          <a:ln w="9525">
            <a:noFill/>
            <a:miter lim="800000"/>
            <a:headEnd/>
            <a:tailEnd/>
          </a:ln>
          <a:effectLst/>
        </p:spPr>
        <p:txBody>
          <a:bodyPr>
            <a:spAutoFit/>
          </a:bodyPr>
          <a:lstStyle/>
          <a:p>
            <a:pPr>
              <a:spcBef>
                <a:spcPct val="50000"/>
              </a:spcBef>
            </a:pPr>
            <a:r>
              <a:rPr lang="de-DE" altLang="de-DE" sz="1400" b="1">
                <a:solidFill>
                  <a:srgbClr val="000000"/>
                </a:solidFill>
              </a:rPr>
              <a:t>A5:   28mm</a:t>
            </a:r>
            <a:endParaRPr lang="de-DE" altLang="de-DE" sz="240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444432"/>
                                        </p:tgtEl>
                                        <p:attrNameLst>
                                          <p:attrName>style.visibility</p:attrName>
                                        </p:attrNameLst>
                                      </p:cBhvr>
                                      <p:to>
                                        <p:strVal val="visible"/>
                                      </p:to>
                                    </p:set>
                                    <p:anim calcmode="lin" valueType="num">
                                      <p:cBhvr>
                                        <p:cTn id="7" dur="500" fill="hold"/>
                                        <p:tgtEl>
                                          <p:spTgt spid="444432"/>
                                        </p:tgtEl>
                                        <p:attrNameLst>
                                          <p:attrName>ppt_w</p:attrName>
                                        </p:attrNameLst>
                                      </p:cBhvr>
                                      <p:tavLst>
                                        <p:tav tm="0">
                                          <p:val>
                                            <p:fltVal val="0"/>
                                          </p:val>
                                        </p:tav>
                                        <p:tav tm="100000">
                                          <p:val>
                                            <p:strVal val="#ppt_w"/>
                                          </p:val>
                                        </p:tav>
                                      </p:tavLst>
                                    </p:anim>
                                    <p:anim calcmode="lin" valueType="num">
                                      <p:cBhvr>
                                        <p:cTn id="8" dur="500" fill="hold"/>
                                        <p:tgtEl>
                                          <p:spTgt spid="444432"/>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444429"/>
                                        </p:tgtEl>
                                        <p:attrNameLst>
                                          <p:attrName>style.visibility</p:attrName>
                                        </p:attrNameLst>
                                      </p:cBhvr>
                                      <p:to>
                                        <p:strVal val="visible"/>
                                      </p:to>
                                    </p:set>
                                    <p:anim calcmode="lin" valueType="num">
                                      <p:cBhvr>
                                        <p:cTn id="13" dur="500" fill="hold"/>
                                        <p:tgtEl>
                                          <p:spTgt spid="444429"/>
                                        </p:tgtEl>
                                        <p:attrNameLst>
                                          <p:attrName>ppt_w</p:attrName>
                                        </p:attrNameLst>
                                      </p:cBhvr>
                                      <p:tavLst>
                                        <p:tav tm="0">
                                          <p:val>
                                            <p:fltVal val="0"/>
                                          </p:val>
                                        </p:tav>
                                        <p:tav tm="100000">
                                          <p:val>
                                            <p:strVal val="#ppt_w"/>
                                          </p:val>
                                        </p:tav>
                                      </p:tavLst>
                                    </p:anim>
                                    <p:anim calcmode="lin" valueType="num">
                                      <p:cBhvr>
                                        <p:cTn id="14" dur="500" fill="hold"/>
                                        <p:tgtEl>
                                          <p:spTgt spid="444429"/>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444420"/>
                                        </p:tgtEl>
                                        <p:attrNameLst>
                                          <p:attrName>style.visibility</p:attrName>
                                        </p:attrNameLst>
                                      </p:cBhvr>
                                      <p:to>
                                        <p:strVal val="visible"/>
                                      </p:to>
                                    </p:set>
                                    <p:anim calcmode="lin" valueType="num">
                                      <p:cBhvr>
                                        <p:cTn id="19" dur="500" fill="hold"/>
                                        <p:tgtEl>
                                          <p:spTgt spid="444420"/>
                                        </p:tgtEl>
                                        <p:attrNameLst>
                                          <p:attrName>ppt_w</p:attrName>
                                        </p:attrNameLst>
                                      </p:cBhvr>
                                      <p:tavLst>
                                        <p:tav tm="0">
                                          <p:val>
                                            <p:fltVal val="0"/>
                                          </p:val>
                                        </p:tav>
                                        <p:tav tm="100000">
                                          <p:val>
                                            <p:strVal val="#ppt_w"/>
                                          </p:val>
                                        </p:tav>
                                      </p:tavLst>
                                    </p:anim>
                                    <p:anim calcmode="lin" valueType="num">
                                      <p:cBhvr>
                                        <p:cTn id="20" dur="500" fill="hold"/>
                                        <p:tgtEl>
                                          <p:spTgt spid="444420"/>
                                        </p:tgtEl>
                                        <p:attrNameLst>
                                          <p:attrName>ppt_h</p:attrName>
                                        </p:attrNameLst>
                                      </p:cBhvr>
                                      <p:tavLst>
                                        <p:tav tm="0">
                                          <p:val>
                                            <p:fltVal val="0"/>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444434"/>
                                        </p:tgtEl>
                                        <p:attrNameLst>
                                          <p:attrName>style.visibility</p:attrName>
                                        </p:attrNameLst>
                                      </p:cBhvr>
                                      <p:to>
                                        <p:strVal val="visible"/>
                                      </p:to>
                                    </p:set>
                                    <p:anim calcmode="lin" valueType="num">
                                      <p:cBhvr>
                                        <p:cTn id="25" dur="500" fill="hold"/>
                                        <p:tgtEl>
                                          <p:spTgt spid="444434"/>
                                        </p:tgtEl>
                                        <p:attrNameLst>
                                          <p:attrName>ppt_w</p:attrName>
                                        </p:attrNameLst>
                                      </p:cBhvr>
                                      <p:tavLst>
                                        <p:tav tm="0">
                                          <p:val>
                                            <p:fltVal val="0"/>
                                          </p:val>
                                        </p:tav>
                                        <p:tav tm="100000">
                                          <p:val>
                                            <p:strVal val="#ppt_w"/>
                                          </p:val>
                                        </p:tav>
                                      </p:tavLst>
                                    </p:anim>
                                    <p:anim calcmode="lin" valueType="num">
                                      <p:cBhvr>
                                        <p:cTn id="26" dur="500" fill="hold"/>
                                        <p:tgtEl>
                                          <p:spTgt spid="444434"/>
                                        </p:tgtEl>
                                        <p:attrNameLst>
                                          <p:attrName>ppt_h</p:attrName>
                                        </p:attrNameLst>
                                      </p:cBhvr>
                                      <p:tavLst>
                                        <p:tav tm="0">
                                          <p:val>
                                            <p:fltVal val="0"/>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3" presetClass="entr" presetSubtype="16" fill="hold" nodeType="clickEffect">
                                  <p:stCondLst>
                                    <p:cond delay="0"/>
                                  </p:stCondLst>
                                  <p:childTnLst>
                                    <p:set>
                                      <p:cBhvr>
                                        <p:cTn id="30" dur="1" fill="hold">
                                          <p:stCondLst>
                                            <p:cond delay="0"/>
                                          </p:stCondLst>
                                        </p:cTn>
                                        <p:tgtEl>
                                          <p:spTgt spid="444433"/>
                                        </p:tgtEl>
                                        <p:attrNameLst>
                                          <p:attrName>style.visibility</p:attrName>
                                        </p:attrNameLst>
                                      </p:cBhvr>
                                      <p:to>
                                        <p:strVal val="visible"/>
                                      </p:to>
                                    </p:set>
                                    <p:anim calcmode="lin" valueType="num">
                                      <p:cBhvr>
                                        <p:cTn id="31" dur="500" fill="hold"/>
                                        <p:tgtEl>
                                          <p:spTgt spid="444433"/>
                                        </p:tgtEl>
                                        <p:attrNameLst>
                                          <p:attrName>ppt_w</p:attrName>
                                        </p:attrNameLst>
                                      </p:cBhvr>
                                      <p:tavLst>
                                        <p:tav tm="0">
                                          <p:val>
                                            <p:fltVal val="0"/>
                                          </p:val>
                                        </p:tav>
                                        <p:tav tm="100000">
                                          <p:val>
                                            <p:strVal val="#ppt_w"/>
                                          </p:val>
                                        </p:tav>
                                      </p:tavLst>
                                    </p:anim>
                                    <p:anim calcmode="lin" valueType="num">
                                      <p:cBhvr>
                                        <p:cTn id="32" dur="500" fill="hold"/>
                                        <p:tgtEl>
                                          <p:spTgt spid="444433"/>
                                        </p:tgtEl>
                                        <p:attrNameLst>
                                          <p:attrName>ppt_h</p:attrName>
                                        </p:attrNameLst>
                                      </p:cBhvr>
                                      <p:tavLst>
                                        <p:tav tm="0">
                                          <p:val>
                                            <p:fltVal val="0"/>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17" presetClass="entr" presetSubtype="8" fill="hold" nodeType="clickEffect">
                                  <p:stCondLst>
                                    <p:cond delay="0"/>
                                  </p:stCondLst>
                                  <p:childTnLst>
                                    <p:set>
                                      <p:cBhvr>
                                        <p:cTn id="36" dur="1" fill="hold">
                                          <p:stCondLst>
                                            <p:cond delay="0"/>
                                          </p:stCondLst>
                                        </p:cTn>
                                        <p:tgtEl>
                                          <p:spTgt spid="444430"/>
                                        </p:tgtEl>
                                        <p:attrNameLst>
                                          <p:attrName>style.visibility</p:attrName>
                                        </p:attrNameLst>
                                      </p:cBhvr>
                                      <p:to>
                                        <p:strVal val="visible"/>
                                      </p:to>
                                    </p:set>
                                    <p:anim calcmode="lin" valueType="num">
                                      <p:cBhvr>
                                        <p:cTn id="37" dur="500" fill="hold"/>
                                        <p:tgtEl>
                                          <p:spTgt spid="444430"/>
                                        </p:tgtEl>
                                        <p:attrNameLst>
                                          <p:attrName>ppt_x</p:attrName>
                                        </p:attrNameLst>
                                      </p:cBhvr>
                                      <p:tavLst>
                                        <p:tav tm="0">
                                          <p:val>
                                            <p:strVal val="#ppt_x-#ppt_w/2"/>
                                          </p:val>
                                        </p:tav>
                                        <p:tav tm="100000">
                                          <p:val>
                                            <p:strVal val="#ppt_x"/>
                                          </p:val>
                                        </p:tav>
                                      </p:tavLst>
                                    </p:anim>
                                    <p:anim calcmode="lin" valueType="num">
                                      <p:cBhvr>
                                        <p:cTn id="38" dur="500" fill="hold"/>
                                        <p:tgtEl>
                                          <p:spTgt spid="444430"/>
                                        </p:tgtEl>
                                        <p:attrNameLst>
                                          <p:attrName>ppt_y</p:attrName>
                                        </p:attrNameLst>
                                      </p:cBhvr>
                                      <p:tavLst>
                                        <p:tav tm="0">
                                          <p:val>
                                            <p:strVal val="#ppt_y"/>
                                          </p:val>
                                        </p:tav>
                                        <p:tav tm="100000">
                                          <p:val>
                                            <p:strVal val="#ppt_y"/>
                                          </p:val>
                                        </p:tav>
                                      </p:tavLst>
                                    </p:anim>
                                    <p:anim calcmode="lin" valueType="num">
                                      <p:cBhvr>
                                        <p:cTn id="39" dur="500" fill="hold"/>
                                        <p:tgtEl>
                                          <p:spTgt spid="444430"/>
                                        </p:tgtEl>
                                        <p:attrNameLst>
                                          <p:attrName>ppt_w</p:attrName>
                                        </p:attrNameLst>
                                      </p:cBhvr>
                                      <p:tavLst>
                                        <p:tav tm="0">
                                          <p:val>
                                            <p:fltVal val="0"/>
                                          </p:val>
                                        </p:tav>
                                        <p:tav tm="100000">
                                          <p:val>
                                            <p:strVal val="#ppt_w"/>
                                          </p:val>
                                        </p:tav>
                                      </p:tavLst>
                                    </p:anim>
                                    <p:anim calcmode="lin" valueType="num">
                                      <p:cBhvr>
                                        <p:cTn id="40" dur="500" fill="hold"/>
                                        <p:tgtEl>
                                          <p:spTgt spid="444430"/>
                                        </p:tgtEl>
                                        <p:attrNameLst>
                                          <p:attrName>ppt_h</p:attrName>
                                        </p:attrNameLst>
                                      </p:cBhvr>
                                      <p:tavLst>
                                        <p:tav tm="0">
                                          <p:val>
                                            <p:strVal val="#ppt_h"/>
                                          </p:val>
                                        </p:tav>
                                        <p:tav tm="100000">
                                          <p:val>
                                            <p:strVal val="#ppt_h"/>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499"/>
                                          </p:stCondLst>
                                        </p:cTn>
                                        <p:tgtEl>
                                          <p:spTgt spid="4444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420" grpId="0" autoUpdateAnimBg="0"/>
      <p:bldP spid="444429" grpId="0" autoUpdateAnimBg="0"/>
      <p:bldP spid="444431" grpId="0" autoUpdateAnimBg="0"/>
      <p:bldP spid="444432" grpId="0" autoUpdateAnimBg="0"/>
      <p:bldP spid="444434"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4" descr="G:\Brazil\Thrfkt-Börgers\Thr-Nieerhoff\Thr-Nierhoff 2.jpg"/>
          <p:cNvPicPr>
            <a:picLocks noChangeAspect="1" noChangeArrowheads="1"/>
          </p:cNvPicPr>
          <p:nvPr/>
        </p:nvPicPr>
        <p:blipFill>
          <a:blip r:embed="rId2"/>
          <a:srcRect/>
          <a:stretch>
            <a:fillRect/>
          </a:stretch>
        </p:blipFill>
        <p:spPr bwMode="auto">
          <a:xfrm>
            <a:off x="457200" y="1751013"/>
            <a:ext cx="8229600" cy="3840162"/>
          </a:xfrm>
          <a:prstGeom prst="rect">
            <a:avLst/>
          </a:prstGeom>
          <a:noFill/>
          <a:ln w="9525">
            <a:noFill/>
            <a:miter lim="800000"/>
            <a:headEnd/>
            <a:tailEnd/>
          </a:ln>
        </p:spPr>
      </p:pic>
      <p:sp>
        <p:nvSpPr>
          <p:cNvPr id="321540" name="Rechteck 1037"/>
          <p:cNvSpPr>
            <a:spLocks noChangeArrowheads="1"/>
          </p:cNvSpPr>
          <p:nvPr/>
        </p:nvSpPr>
        <p:spPr bwMode="auto">
          <a:xfrm>
            <a:off x="228600" y="188913"/>
            <a:ext cx="8686800" cy="877887"/>
          </a:xfrm>
          <a:prstGeom prst="rect">
            <a:avLst/>
          </a:prstGeom>
          <a:solidFill>
            <a:schemeClr val="bg1">
              <a:lumMod val="85000"/>
            </a:schemeClr>
          </a:solidFill>
          <a:ln w="9525">
            <a:solidFill>
              <a:schemeClr val="tx1"/>
            </a:solidFill>
            <a:miter lim="800000"/>
            <a:headEnd/>
            <a:tailEnd/>
          </a:ln>
          <a:effectLst/>
        </p:spPr>
        <p:txBody>
          <a:bodyPr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defRPr/>
            </a:pPr>
            <a:r>
              <a:rPr lang="en-GB" altLang="de-DE" sz="2400" b="1" dirty="0" smtClean="0">
                <a:solidFill>
                  <a:srgbClr val="000000"/>
                </a:solidFill>
                <a:latin typeface="Arial" panose="020B0604020202020204" pitchFamily="34" charset="0"/>
              </a:rPr>
              <a:t>A5</a:t>
            </a:r>
            <a:r>
              <a:rPr lang="en-GB" altLang="de-DE" sz="2400" b="1" baseline="-25000" dirty="0" smtClean="0">
                <a:solidFill>
                  <a:srgbClr val="000000"/>
                </a:solidFill>
                <a:latin typeface="Arial" panose="020B0604020202020204" pitchFamily="34" charset="0"/>
              </a:rPr>
              <a:t>EX</a:t>
            </a:r>
            <a:r>
              <a:rPr lang="en-GB" altLang="de-DE" sz="2400" b="1" dirty="0" smtClean="0">
                <a:solidFill>
                  <a:srgbClr val="000000"/>
                </a:solidFill>
                <a:latin typeface="Arial" panose="020B0604020202020204" pitchFamily="34" charset="0"/>
              </a:rPr>
              <a:t>&gt; 25 mm and A5</a:t>
            </a:r>
            <a:r>
              <a:rPr lang="en-GB" altLang="de-DE" sz="2400" b="1" baseline="-25000" dirty="0" smtClean="0">
                <a:solidFill>
                  <a:srgbClr val="000000"/>
                </a:solidFill>
                <a:latin typeface="Arial" panose="020B0604020202020204" pitchFamily="34" charset="0"/>
              </a:rPr>
              <a:t>FIB</a:t>
            </a:r>
            <a:r>
              <a:rPr lang="en-GB" altLang="de-DE" sz="2400" b="1" dirty="0" smtClean="0">
                <a:solidFill>
                  <a:srgbClr val="000000"/>
                </a:solidFill>
                <a:latin typeface="Arial" panose="020B0604020202020204" pitchFamily="34" charset="0"/>
                <a:sym typeface="Symbol"/>
              </a:rPr>
              <a:t></a:t>
            </a:r>
            <a:r>
              <a:rPr lang="en-GB" altLang="de-DE" sz="2400" b="1" dirty="0" smtClean="0">
                <a:solidFill>
                  <a:srgbClr val="000000"/>
                </a:solidFill>
                <a:latin typeface="Arial" panose="020B0604020202020204" pitchFamily="34" charset="0"/>
              </a:rPr>
              <a:t> 14 mm and no bleeding  </a:t>
            </a:r>
          </a:p>
          <a:p>
            <a:pPr algn="ctr">
              <a:spcBef>
                <a:spcPct val="0"/>
              </a:spcBef>
              <a:buFontTx/>
              <a:buNone/>
              <a:defRPr/>
            </a:pPr>
            <a:r>
              <a:rPr lang="en-GB" altLang="de-DE" sz="2400" b="1" dirty="0" smtClean="0">
                <a:solidFill>
                  <a:srgbClr val="000000"/>
                </a:solidFill>
                <a:latin typeface="Arial" panose="020B0604020202020204" pitchFamily="34" charset="0"/>
                <a:sym typeface="Symbol" pitchFamily="18" charset="2"/>
              </a:rPr>
              <a:t> No platelet transfusion required</a:t>
            </a:r>
          </a:p>
        </p:txBody>
      </p:sp>
      <p:sp>
        <p:nvSpPr>
          <p:cNvPr id="91140" name="Text Box 9"/>
          <p:cNvSpPr txBox="1">
            <a:spLocks noChangeArrowheads="1"/>
          </p:cNvSpPr>
          <p:nvPr/>
        </p:nvSpPr>
        <p:spPr bwMode="auto">
          <a:xfrm>
            <a:off x="3149600" y="2697163"/>
            <a:ext cx="1600200" cy="396875"/>
          </a:xfrm>
          <a:prstGeom prst="rect">
            <a:avLst/>
          </a:prstGeom>
          <a:noFill/>
          <a:ln w="9525">
            <a:noFill/>
            <a:miter lim="800000"/>
            <a:headEnd/>
            <a:tailEnd/>
          </a:ln>
          <a:effectLst/>
        </p:spPr>
        <p:txBody>
          <a:bodyPr>
            <a:spAutoFit/>
          </a:bodyPr>
          <a:lstStyle/>
          <a:p>
            <a:pPr>
              <a:spcBef>
                <a:spcPct val="50000"/>
              </a:spcBef>
            </a:pPr>
            <a:r>
              <a:rPr lang="de-DE" altLang="de-DE" sz="2000" b="1">
                <a:solidFill>
                  <a:srgbClr val="FF0000"/>
                </a:solidFill>
              </a:rPr>
              <a:t>A5:   27mm</a:t>
            </a:r>
            <a:endParaRPr lang="de-DE" altLang="de-DE" sz="2400">
              <a:solidFill>
                <a:srgbClr val="000000"/>
              </a:solidFill>
            </a:endParaRPr>
          </a:p>
        </p:txBody>
      </p:sp>
      <p:sp>
        <p:nvSpPr>
          <p:cNvPr id="91141" name="Text Box 10"/>
          <p:cNvSpPr txBox="1">
            <a:spLocks noChangeArrowheads="1"/>
          </p:cNvSpPr>
          <p:nvPr/>
        </p:nvSpPr>
        <p:spPr bwMode="auto">
          <a:xfrm>
            <a:off x="7251700" y="2705100"/>
            <a:ext cx="1600200" cy="396875"/>
          </a:xfrm>
          <a:prstGeom prst="rect">
            <a:avLst/>
          </a:prstGeom>
          <a:noFill/>
          <a:ln w="9525">
            <a:noFill/>
            <a:miter lim="800000"/>
            <a:headEnd/>
            <a:tailEnd/>
          </a:ln>
          <a:effectLst/>
        </p:spPr>
        <p:txBody>
          <a:bodyPr>
            <a:spAutoFit/>
          </a:bodyPr>
          <a:lstStyle/>
          <a:p>
            <a:pPr>
              <a:spcBef>
                <a:spcPct val="50000"/>
              </a:spcBef>
            </a:pPr>
            <a:r>
              <a:rPr lang="de-DE" altLang="de-DE" sz="2000" b="1">
                <a:solidFill>
                  <a:srgbClr val="FF0000"/>
                </a:solidFill>
              </a:rPr>
              <a:t>A5:   25mm</a:t>
            </a:r>
            <a:endParaRPr lang="de-DE" altLang="de-DE" sz="2400">
              <a:solidFill>
                <a:srgbClr val="000000"/>
              </a:solidFill>
            </a:endParaRPr>
          </a:p>
        </p:txBody>
      </p:sp>
      <p:sp>
        <p:nvSpPr>
          <p:cNvPr id="91142" name="Text Box 11"/>
          <p:cNvSpPr txBox="1">
            <a:spLocks noChangeArrowheads="1"/>
          </p:cNvSpPr>
          <p:nvPr/>
        </p:nvSpPr>
        <p:spPr bwMode="auto">
          <a:xfrm>
            <a:off x="7251700" y="4619625"/>
            <a:ext cx="1651000" cy="396875"/>
          </a:xfrm>
          <a:prstGeom prst="rect">
            <a:avLst/>
          </a:prstGeom>
          <a:noFill/>
          <a:ln w="9525">
            <a:noFill/>
            <a:miter lim="800000"/>
            <a:headEnd/>
            <a:tailEnd/>
          </a:ln>
          <a:effectLst/>
        </p:spPr>
        <p:txBody>
          <a:bodyPr>
            <a:spAutoFit/>
          </a:bodyPr>
          <a:lstStyle/>
          <a:p>
            <a:pPr>
              <a:spcBef>
                <a:spcPct val="50000"/>
              </a:spcBef>
            </a:pPr>
            <a:r>
              <a:rPr lang="de-DE" altLang="de-DE" sz="2000" b="1">
                <a:solidFill>
                  <a:srgbClr val="000000"/>
                </a:solidFill>
              </a:rPr>
              <a:t>A5:   22mm</a:t>
            </a:r>
            <a:endParaRPr lang="de-DE" altLang="de-DE" sz="2400">
              <a:solidFill>
                <a:srgbClr val="000000"/>
              </a:solidFill>
            </a:endParaRPr>
          </a:p>
        </p:txBody>
      </p:sp>
      <p:sp>
        <p:nvSpPr>
          <p:cNvPr id="91143" name="Text Box 12"/>
          <p:cNvSpPr txBox="1">
            <a:spLocks noChangeArrowheads="1"/>
          </p:cNvSpPr>
          <p:nvPr/>
        </p:nvSpPr>
        <p:spPr bwMode="auto">
          <a:xfrm>
            <a:off x="3149600" y="4622800"/>
            <a:ext cx="1651000" cy="396875"/>
          </a:xfrm>
          <a:prstGeom prst="rect">
            <a:avLst/>
          </a:prstGeom>
          <a:noFill/>
          <a:ln w="9525">
            <a:noFill/>
            <a:miter lim="800000"/>
            <a:headEnd/>
            <a:tailEnd/>
          </a:ln>
          <a:effectLst/>
        </p:spPr>
        <p:txBody>
          <a:bodyPr>
            <a:spAutoFit/>
          </a:bodyPr>
          <a:lstStyle/>
          <a:p>
            <a:pPr>
              <a:spcBef>
                <a:spcPct val="50000"/>
              </a:spcBef>
            </a:pPr>
            <a:r>
              <a:rPr lang="de-DE" altLang="de-DE" sz="2000" b="1">
                <a:solidFill>
                  <a:srgbClr val="000000"/>
                </a:solidFill>
              </a:rPr>
              <a:t>A5:   15mm</a:t>
            </a:r>
            <a:endParaRPr lang="de-DE" altLang="de-DE" sz="2400">
              <a:solidFill>
                <a:srgbClr val="000000"/>
              </a:solidFill>
            </a:endParaRPr>
          </a:p>
        </p:txBody>
      </p:sp>
      <p:sp>
        <p:nvSpPr>
          <p:cNvPr id="91144" name="Text Box 3"/>
          <p:cNvSpPr txBox="1">
            <a:spLocks noChangeArrowheads="1"/>
          </p:cNvSpPr>
          <p:nvPr/>
        </p:nvSpPr>
        <p:spPr bwMode="auto">
          <a:xfrm>
            <a:off x="0" y="5919788"/>
            <a:ext cx="9144000" cy="461962"/>
          </a:xfrm>
          <a:prstGeom prst="rect">
            <a:avLst/>
          </a:prstGeom>
          <a:noFill/>
          <a:ln w="9525">
            <a:noFill/>
            <a:miter lim="800000"/>
            <a:headEnd/>
            <a:tailEnd/>
          </a:ln>
          <a:effectLst/>
        </p:spPr>
        <p:txBody>
          <a:bodyPr>
            <a:spAutoFit/>
          </a:bodyPr>
          <a:lstStyle/>
          <a:p>
            <a:pPr algn="ctr">
              <a:spcBef>
                <a:spcPct val="50000"/>
              </a:spcBef>
            </a:pPr>
            <a:r>
              <a:rPr lang="en-US" altLang="de-DE" sz="2400" b="1">
                <a:solidFill>
                  <a:srgbClr val="000000"/>
                </a:solidFill>
                <a:latin typeface="Arial" pitchFamily="34" charset="0"/>
                <a:sym typeface="Symbol" pitchFamily="18" charset="2"/>
              </a:rPr>
              <a:t>Thrombocytopenia (22/nL) compensated by high fibrinogen</a:t>
            </a:r>
            <a:endParaRPr lang="en-GB" altLang="de-DE" sz="2400" b="1">
              <a:solidFill>
                <a:srgbClr val="000000"/>
              </a:solidFill>
              <a:latin typeface="Arial" pitchFamily="34" charset="0"/>
            </a:endParaRP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ChangeArrowheads="1"/>
          </p:cNvSpPr>
          <p:nvPr/>
        </p:nvSpPr>
        <p:spPr bwMode="auto">
          <a:xfrm>
            <a:off x="457200" y="4191000"/>
            <a:ext cx="2895600" cy="1371600"/>
          </a:xfrm>
          <a:prstGeom prst="rect">
            <a:avLst/>
          </a:prstGeom>
          <a:solidFill>
            <a:schemeClr val="bg1"/>
          </a:solidFill>
          <a:ln w="9525">
            <a:solidFill>
              <a:schemeClr val="bg1"/>
            </a:solidFill>
            <a:miter lim="800000"/>
            <a:headEnd/>
            <a:tailEnd/>
          </a:ln>
        </p:spPr>
        <p:txBody>
          <a:bodyPr wrap="none" anchor="ctr"/>
          <a:lstStyle/>
          <a:p>
            <a:pPr eaLnBrk="0" hangingPunct="0"/>
            <a:endParaRPr lang="de-DE" altLang="de-DE" sz="2400">
              <a:solidFill>
                <a:srgbClr val="000000"/>
              </a:solidFill>
            </a:endParaRPr>
          </a:p>
        </p:txBody>
      </p:sp>
      <p:sp>
        <p:nvSpPr>
          <p:cNvPr id="92163" name="AutoShape 3"/>
          <p:cNvSpPr>
            <a:spLocks noChangeArrowheads="1"/>
          </p:cNvSpPr>
          <p:nvPr/>
        </p:nvSpPr>
        <p:spPr bwMode="auto">
          <a:xfrm>
            <a:off x="3505200" y="3441700"/>
            <a:ext cx="2057400" cy="1066800"/>
          </a:xfrm>
          <a:prstGeom prst="rightArrow">
            <a:avLst>
              <a:gd name="adj1" fmla="val 50000"/>
              <a:gd name="adj2" fmla="val 48214"/>
            </a:avLst>
          </a:prstGeom>
          <a:solidFill>
            <a:srgbClr val="FFFF00"/>
          </a:solidFill>
          <a:ln w="9525">
            <a:solidFill>
              <a:schemeClr val="tx1"/>
            </a:solidFill>
            <a:miter lim="800000"/>
            <a:headEnd/>
            <a:tailEnd/>
          </a:ln>
        </p:spPr>
        <p:txBody>
          <a:bodyPr wrap="none" anchor="ctr"/>
          <a:lstStyle/>
          <a:p>
            <a:pPr eaLnBrk="0" hangingPunct="0"/>
            <a:endParaRPr lang="de-DE" altLang="de-DE" sz="2400">
              <a:solidFill>
                <a:srgbClr val="000000"/>
              </a:solidFill>
            </a:endParaRPr>
          </a:p>
        </p:txBody>
      </p:sp>
      <p:sp>
        <p:nvSpPr>
          <p:cNvPr id="92164" name="Text Box 4"/>
          <p:cNvSpPr txBox="1">
            <a:spLocks noChangeArrowheads="1"/>
          </p:cNvSpPr>
          <p:nvPr/>
        </p:nvSpPr>
        <p:spPr bwMode="auto">
          <a:xfrm>
            <a:off x="3505200" y="3517900"/>
            <a:ext cx="2133600" cy="701675"/>
          </a:xfrm>
          <a:prstGeom prst="rect">
            <a:avLst/>
          </a:prstGeom>
          <a:noFill/>
          <a:ln w="9525">
            <a:noFill/>
            <a:miter lim="800000"/>
            <a:headEnd/>
            <a:tailEnd/>
          </a:ln>
        </p:spPr>
        <p:txBody>
          <a:bodyPr>
            <a:spAutoFit/>
          </a:bodyPr>
          <a:lstStyle/>
          <a:p>
            <a:pPr eaLnBrk="0" hangingPunct="0"/>
            <a:endParaRPr lang="de-DE" altLang="de-DE" sz="1600" b="1" dirty="0">
              <a:solidFill>
                <a:srgbClr val="000000"/>
              </a:solidFill>
            </a:endParaRPr>
          </a:p>
          <a:p>
            <a:pPr eaLnBrk="0" hangingPunct="0"/>
            <a:r>
              <a:rPr lang="de-DE" altLang="de-DE" sz="2400" b="1" dirty="0">
                <a:solidFill>
                  <a:srgbClr val="000000"/>
                </a:solidFill>
              </a:rPr>
              <a:t>1500 IU PCC</a:t>
            </a:r>
          </a:p>
        </p:txBody>
      </p:sp>
      <p:sp>
        <p:nvSpPr>
          <p:cNvPr id="92165" name="Rectangle 5"/>
          <p:cNvSpPr>
            <a:spLocks noChangeArrowheads="1"/>
          </p:cNvSpPr>
          <p:nvPr/>
        </p:nvSpPr>
        <p:spPr bwMode="auto">
          <a:xfrm>
            <a:off x="457200" y="4191000"/>
            <a:ext cx="76200" cy="2667000"/>
          </a:xfrm>
          <a:prstGeom prst="rect">
            <a:avLst/>
          </a:prstGeom>
          <a:solidFill>
            <a:schemeClr val="bg1"/>
          </a:solidFill>
          <a:ln w="9525">
            <a:solidFill>
              <a:schemeClr val="bg1"/>
            </a:solidFill>
            <a:miter lim="800000"/>
            <a:headEnd/>
            <a:tailEnd/>
          </a:ln>
        </p:spPr>
        <p:txBody>
          <a:bodyPr wrap="none" anchor="ctr"/>
          <a:lstStyle/>
          <a:p>
            <a:pPr eaLnBrk="0" hangingPunct="0"/>
            <a:endParaRPr lang="de-DE" altLang="de-DE" sz="2400">
              <a:solidFill>
                <a:srgbClr val="000000"/>
              </a:solidFill>
            </a:endParaRPr>
          </a:p>
        </p:txBody>
      </p:sp>
      <p:sp>
        <p:nvSpPr>
          <p:cNvPr id="92166" name="Rectangle 6"/>
          <p:cNvSpPr>
            <a:spLocks noChangeArrowheads="1"/>
          </p:cNvSpPr>
          <p:nvPr/>
        </p:nvSpPr>
        <p:spPr bwMode="auto">
          <a:xfrm>
            <a:off x="5638800" y="3975100"/>
            <a:ext cx="76200" cy="2667000"/>
          </a:xfrm>
          <a:prstGeom prst="rect">
            <a:avLst/>
          </a:prstGeom>
          <a:solidFill>
            <a:schemeClr val="bg1"/>
          </a:solidFill>
          <a:ln w="9525">
            <a:solidFill>
              <a:schemeClr val="bg1"/>
            </a:solidFill>
            <a:miter lim="800000"/>
            <a:headEnd/>
            <a:tailEnd/>
          </a:ln>
        </p:spPr>
        <p:txBody>
          <a:bodyPr wrap="none" anchor="ctr"/>
          <a:lstStyle/>
          <a:p>
            <a:pPr eaLnBrk="0" hangingPunct="0"/>
            <a:endParaRPr lang="de-DE" altLang="de-DE" sz="2400">
              <a:solidFill>
                <a:srgbClr val="000000"/>
              </a:solidFill>
            </a:endParaRPr>
          </a:p>
        </p:txBody>
      </p:sp>
      <p:sp>
        <p:nvSpPr>
          <p:cNvPr id="92167" name="Text Box 7"/>
          <p:cNvSpPr txBox="1">
            <a:spLocks noChangeArrowheads="1"/>
          </p:cNvSpPr>
          <p:nvPr/>
        </p:nvSpPr>
        <p:spPr bwMode="auto">
          <a:xfrm>
            <a:off x="3444875" y="1525588"/>
            <a:ext cx="2114550" cy="822325"/>
          </a:xfrm>
          <a:prstGeom prst="rect">
            <a:avLst/>
          </a:prstGeom>
          <a:noFill/>
          <a:ln w="9525">
            <a:noFill/>
            <a:miter lim="800000"/>
            <a:headEnd/>
            <a:tailEnd/>
          </a:ln>
        </p:spPr>
        <p:txBody>
          <a:bodyPr wrap="none">
            <a:spAutoFit/>
          </a:bodyPr>
          <a:lstStyle/>
          <a:p>
            <a:pPr algn="ctr" eaLnBrk="0" hangingPunct="0"/>
            <a:r>
              <a:rPr lang="de-DE" altLang="de-DE" sz="2400" b="1">
                <a:solidFill>
                  <a:srgbClr val="000000"/>
                </a:solidFill>
              </a:rPr>
              <a:t>175 cm, 110 kg</a:t>
            </a:r>
          </a:p>
          <a:p>
            <a:pPr algn="ctr" eaLnBrk="0" hangingPunct="0"/>
            <a:endParaRPr lang="de-DE" altLang="de-DE" sz="2400">
              <a:solidFill>
                <a:srgbClr val="000000"/>
              </a:solidFill>
            </a:endParaRPr>
          </a:p>
        </p:txBody>
      </p:sp>
      <p:pic>
        <p:nvPicPr>
          <p:cNvPr id="92168" name="Picture 8" descr="G:\Brazil\Marcumar-Lücker\Lücker 1EF.jpg"/>
          <p:cNvPicPr>
            <a:picLocks noChangeAspect="1" noChangeArrowheads="1"/>
          </p:cNvPicPr>
          <p:nvPr/>
        </p:nvPicPr>
        <p:blipFill>
          <a:blip r:embed="rId2"/>
          <a:srcRect/>
          <a:stretch>
            <a:fillRect/>
          </a:stretch>
        </p:blipFill>
        <p:spPr bwMode="auto">
          <a:xfrm>
            <a:off x="457200" y="1295400"/>
            <a:ext cx="2895600" cy="2703513"/>
          </a:xfrm>
          <a:prstGeom prst="rect">
            <a:avLst/>
          </a:prstGeom>
          <a:noFill/>
          <a:ln w="9525">
            <a:noFill/>
            <a:miter lim="800000"/>
            <a:headEnd/>
            <a:tailEnd/>
          </a:ln>
        </p:spPr>
      </p:pic>
      <p:pic>
        <p:nvPicPr>
          <p:cNvPr id="92169" name="Picture 11"/>
          <p:cNvPicPr>
            <a:picLocks noChangeAspect="1" noChangeArrowheads="1"/>
          </p:cNvPicPr>
          <p:nvPr/>
        </p:nvPicPr>
        <p:blipFill>
          <a:blip r:embed="rId3"/>
          <a:srcRect/>
          <a:stretch>
            <a:fillRect/>
          </a:stretch>
        </p:blipFill>
        <p:spPr bwMode="auto">
          <a:xfrm>
            <a:off x="2336800" y="1790700"/>
            <a:ext cx="1066800" cy="304800"/>
          </a:xfrm>
          <a:prstGeom prst="rect">
            <a:avLst/>
          </a:prstGeom>
          <a:noFill/>
          <a:ln w="9525">
            <a:noFill/>
            <a:miter lim="800000"/>
            <a:headEnd/>
            <a:tailEnd/>
          </a:ln>
        </p:spPr>
      </p:pic>
      <p:sp>
        <p:nvSpPr>
          <p:cNvPr id="92170" name="Rectangle 12"/>
          <p:cNvSpPr>
            <a:spLocks noChangeArrowheads="1"/>
          </p:cNvSpPr>
          <p:nvPr/>
        </p:nvSpPr>
        <p:spPr bwMode="auto">
          <a:xfrm>
            <a:off x="2362200" y="1485900"/>
            <a:ext cx="1014413" cy="228600"/>
          </a:xfrm>
          <a:prstGeom prst="rect">
            <a:avLst/>
          </a:prstGeom>
          <a:noFill/>
          <a:ln w="49213">
            <a:solidFill>
              <a:srgbClr val="00CC00"/>
            </a:solidFill>
            <a:miter lim="800000"/>
            <a:headEnd/>
            <a:tailEnd/>
          </a:ln>
        </p:spPr>
        <p:txBody>
          <a:bodyPr/>
          <a:lstStyle/>
          <a:p>
            <a:pPr eaLnBrk="0" hangingPunct="0"/>
            <a:endParaRPr lang="de-DE" altLang="de-DE" sz="2400">
              <a:solidFill>
                <a:srgbClr val="000000"/>
              </a:solidFill>
            </a:endParaRPr>
          </a:p>
        </p:txBody>
      </p:sp>
      <p:pic>
        <p:nvPicPr>
          <p:cNvPr id="92171" name="Picture 13" descr="G:\Brazil\Marcumar-Lücker\Lücker 1IA.jpg"/>
          <p:cNvPicPr>
            <a:picLocks noChangeAspect="1" noChangeArrowheads="1"/>
          </p:cNvPicPr>
          <p:nvPr/>
        </p:nvPicPr>
        <p:blipFill>
          <a:blip r:embed="rId4"/>
          <a:srcRect/>
          <a:stretch>
            <a:fillRect/>
          </a:stretch>
        </p:blipFill>
        <p:spPr bwMode="auto">
          <a:xfrm>
            <a:off x="457200" y="4025900"/>
            <a:ext cx="2895600" cy="2681288"/>
          </a:xfrm>
          <a:prstGeom prst="rect">
            <a:avLst/>
          </a:prstGeom>
          <a:noFill/>
          <a:ln w="9525">
            <a:noFill/>
            <a:miter lim="800000"/>
            <a:headEnd/>
            <a:tailEnd/>
          </a:ln>
        </p:spPr>
      </p:pic>
      <p:pic>
        <p:nvPicPr>
          <p:cNvPr id="92172" name="Picture 14" descr="G:\Brazil\Marcumar-Lücker\Lücker 2EF.jpg"/>
          <p:cNvPicPr>
            <a:picLocks noChangeAspect="1" noChangeArrowheads="1"/>
          </p:cNvPicPr>
          <p:nvPr/>
        </p:nvPicPr>
        <p:blipFill>
          <a:blip r:embed="rId5"/>
          <a:srcRect/>
          <a:stretch>
            <a:fillRect/>
          </a:stretch>
        </p:blipFill>
        <p:spPr bwMode="auto">
          <a:xfrm>
            <a:off x="5638800" y="1295400"/>
            <a:ext cx="2895600" cy="2703513"/>
          </a:xfrm>
          <a:prstGeom prst="rect">
            <a:avLst/>
          </a:prstGeom>
          <a:noFill/>
          <a:ln w="9525">
            <a:noFill/>
            <a:miter lim="800000"/>
            <a:headEnd/>
            <a:tailEnd/>
          </a:ln>
        </p:spPr>
      </p:pic>
      <p:sp>
        <p:nvSpPr>
          <p:cNvPr id="92173" name="Rectangle 15"/>
          <p:cNvSpPr>
            <a:spLocks noChangeArrowheads="1"/>
          </p:cNvSpPr>
          <p:nvPr/>
        </p:nvSpPr>
        <p:spPr bwMode="auto">
          <a:xfrm>
            <a:off x="7543800" y="1485900"/>
            <a:ext cx="1014413" cy="228600"/>
          </a:xfrm>
          <a:prstGeom prst="rect">
            <a:avLst/>
          </a:prstGeom>
          <a:noFill/>
          <a:ln w="49213">
            <a:solidFill>
              <a:srgbClr val="00CC00"/>
            </a:solidFill>
            <a:miter lim="800000"/>
            <a:headEnd/>
            <a:tailEnd/>
          </a:ln>
        </p:spPr>
        <p:txBody>
          <a:bodyPr/>
          <a:lstStyle/>
          <a:p>
            <a:pPr eaLnBrk="0" hangingPunct="0"/>
            <a:endParaRPr lang="de-DE" altLang="de-DE" sz="2400">
              <a:solidFill>
                <a:srgbClr val="000000"/>
              </a:solidFill>
            </a:endParaRPr>
          </a:p>
        </p:txBody>
      </p:sp>
      <p:pic>
        <p:nvPicPr>
          <p:cNvPr id="92174" name="Picture 16"/>
          <p:cNvPicPr>
            <a:picLocks noChangeAspect="1" noChangeArrowheads="1"/>
          </p:cNvPicPr>
          <p:nvPr/>
        </p:nvPicPr>
        <p:blipFill>
          <a:blip r:embed="rId3"/>
          <a:srcRect/>
          <a:stretch>
            <a:fillRect/>
          </a:stretch>
        </p:blipFill>
        <p:spPr bwMode="auto">
          <a:xfrm>
            <a:off x="7531100" y="1790700"/>
            <a:ext cx="1066800" cy="304800"/>
          </a:xfrm>
          <a:prstGeom prst="rect">
            <a:avLst/>
          </a:prstGeom>
          <a:noFill/>
          <a:ln w="9525">
            <a:noFill/>
            <a:miter lim="800000"/>
            <a:headEnd/>
            <a:tailEnd/>
          </a:ln>
        </p:spPr>
      </p:pic>
      <p:pic>
        <p:nvPicPr>
          <p:cNvPr id="92175" name="Picture 18" descr="G:\Brazil\Marcumar-Lücker\Lücker 2IA.jpg"/>
          <p:cNvPicPr>
            <a:picLocks noChangeAspect="1" noChangeArrowheads="1"/>
          </p:cNvPicPr>
          <p:nvPr/>
        </p:nvPicPr>
        <p:blipFill>
          <a:blip r:embed="rId6"/>
          <a:srcRect/>
          <a:stretch>
            <a:fillRect/>
          </a:stretch>
        </p:blipFill>
        <p:spPr bwMode="auto">
          <a:xfrm>
            <a:off x="5638800" y="4011613"/>
            <a:ext cx="2895600" cy="2681287"/>
          </a:xfrm>
          <a:prstGeom prst="rect">
            <a:avLst/>
          </a:prstGeom>
          <a:noFill/>
          <a:ln w="9525">
            <a:noFill/>
            <a:miter lim="800000"/>
            <a:headEnd/>
            <a:tailEnd/>
          </a:ln>
        </p:spPr>
      </p:pic>
      <p:sp>
        <p:nvSpPr>
          <p:cNvPr id="92176" name="Text Box 19"/>
          <p:cNvSpPr txBox="1">
            <a:spLocks noChangeArrowheads="1"/>
          </p:cNvSpPr>
          <p:nvPr/>
        </p:nvSpPr>
        <p:spPr bwMode="auto">
          <a:xfrm>
            <a:off x="3352800" y="4813300"/>
            <a:ext cx="2286000" cy="1508125"/>
          </a:xfrm>
          <a:prstGeom prst="rect">
            <a:avLst/>
          </a:prstGeom>
          <a:noFill/>
          <a:ln w="9525">
            <a:noFill/>
            <a:miter lim="800000"/>
            <a:headEnd/>
            <a:tailEnd/>
          </a:ln>
        </p:spPr>
        <p:txBody>
          <a:bodyPr>
            <a:spAutoFit/>
          </a:bodyPr>
          <a:lstStyle/>
          <a:p>
            <a:pPr algn="ctr" eaLnBrk="0" hangingPunct="0"/>
            <a:r>
              <a:rPr lang="de-DE" altLang="de-DE" sz="2400" b="1" dirty="0">
                <a:solidFill>
                  <a:srgbClr val="000000"/>
                </a:solidFill>
                <a:sym typeface="Bookshelf Symbol 3"/>
              </a:rPr>
              <a:t>Alternative:</a:t>
            </a:r>
          </a:p>
          <a:p>
            <a:pPr algn="ctr" eaLnBrk="0" hangingPunct="0"/>
            <a:r>
              <a:rPr lang="de-DE" altLang="de-DE" sz="2400" b="1" dirty="0">
                <a:solidFill>
                  <a:srgbClr val="000000"/>
                </a:solidFill>
                <a:sym typeface="Bookshelf Symbol 3"/>
              </a:rPr>
              <a:t>6 U FFP</a:t>
            </a:r>
          </a:p>
          <a:p>
            <a:pPr algn="ctr" eaLnBrk="0" hangingPunct="0"/>
            <a:r>
              <a:rPr lang="de-DE" altLang="de-DE" sz="4400" b="1" dirty="0">
                <a:solidFill>
                  <a:srgbClr val="000000"/>
                </a:solidFill>
                <a:sym typeface="Bookshelf Symbol 3"/>
              </a:rPr>
              <a:t>?</a:t>
            </a:r>
            <a:endParaRPr lang="de-DE" altLang="de-DE" sz="3600" b="1" dirty="0">
              <a:solidFill>
                <a:srgbClr val="000000"/>
              </a:solidFill>
              <a:sym typeface="Bookshelf Symbol 3"/>
            </a:endParaRPr>
          </a:p>
        </p:txBody>
      </p:sp>
      <p:sp>
        <p:nvSpPr>
          <p:cNvPr id="2491409" name="Line 20"/>
          <p:cNvSpPr>
            <a:spLocks noChangeShapeType="1"/>
          </p:cNvSpPr>
          <p:nvPr/>
        </p:nvSpPr>
        <p:spPr bwMode="auto">
          <a:xfrm>
            <a:off x="3429000" y="1600200"/>
            <a:ext cx="4038600" cy="0"/>
          </a:xfrm>
          <a:prstGeom prst="line">
            <a:avLst/>
          </a:prstGeom>
          <a:noFill/>
          <a:ln w="38100">
            <a:solidFill>
              <a:srgbClr val="33CC33"/>
            </a:solidFill>
            <a:round/>
            <a:headEnd/>
            <a:tailEnd type="triangle" w="med" len="med"/>
          </a:ln>
        </p:spPr>
        <p:txBody>
          <a:bodyPr wrap="none" anchor="ctr"/>
          <a:lstStyle/>
          <a:p>
            <a:endParaRPr lang="en-US"/>
          </a:p>
        </p:txBody>
      </p:sp>
      <p:sp>
        <p:nvSpPr>
          <p:cNvPr id="2491410" name="Text Box 21"/>
          <p:cNvSpPr txBox="1">
            <a:spLocks noChangeArrowheads="1"/>
          </p:cNvSpPr>
          <p:nvPr/>
        </p:nvSpPr>
        <p:spPr bwMode="auto">
          <a:xfrm>
            <a:off x="3868738" y="1257300"/>
            <a:ext cx="1219200" cy="396875"/>
          </a:xfrm>
          <a:prstGeom prst="rect">
            <a:avLst/>
          </a:prstGeom>
          <a:noFill/>
          <a:ln w="9525">
            <a:noFill/>
            <a:miter lim="800000"/>
            <a:headEnd/>
            <a:tailEnd/>
          </a:ln>
        </p:spPr>
        <p:txBody>
          <a:bodyPr>
            <a:spAutoFit/>
          </a:bodyPr>
          <a:lstStyle/>
          <a:p>
            <a:pPr algn="ctr" eaLnBrk="0" hangingPunct="0">
              <a:spcBef>
                <a:spcPct val="50000"/>
              </a:spcBef>
            </a:pPr>
            <a:r>
              <a:rPr lang="de-DE" altLang="de-DE" sz="2000" b="1">
                <a:solidFill>
                  <a:srgbClr val="009900"/>
                </a:solidFill>
              </a:rPr>
              <a:t>19 min</a:t>
            </a:r>
            <a:endParaRPr lang="de-DE" altLang="de-DE" sz="2400">
              <a:solidFill>
                <a:srgbClr val="000000"/>
              </a:solidFill>
            </a:endParaRPr>
          </a:p>
        </p:txBody>
      </p:sp>
      <p:sp>
        <p:nvSpPr>
          <p:cNvPr id="319507" name="Rechteck 1037"/>
          <p:cNvSpPr>
            <a:spLocks noChangeArrowheads="1"/>
          </p:cNvSpPr>
          <p:nvPr/>
        </p:nvSpPr>
        <p:spPr bwMode="auto">
          <a:xfrm>
            <a:off x="228600" y="188913"/>
            <a:ext cx="8686800" cy="877887"/>
          </a:xfrm>
          <a:prstGeom prst="rect">
            <a:avLst/>
          </a:prstGeom>
          <a:solidFill>
            <a:schemeClr val="bg1">
              <a:lumMod val="85000"/>
            </a:schemeClr>
          </a:solidFill>
          <a:ln w="9525">
            <a:solidFill>
              <a:schemeClr val="tx1"/>
            </a:solidFill>
            <a:miter lim="800000"/>
            <a:headEnd/>
            <a:tailEnd/>
          </a:ln>
          <a:effectLst/>
        </p:spPr>
        <p:txBody>
          <a:bodyPr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defRPr/>
            </a:pPr>
            <a:r>
              <a:rPr lang="en-US" altLang="de-DE" sz="2400" b="1" dirty="0" smtClean="0">
                <a:solidFill>
                  <a:srgbClr val="000000"/>
                </a:solidFill>
                <a:latin typeface="Arial" panose="020B0604020202020204" pitchFamily="34" charset="0"/>
              </a:rPr>
              <a:t>Bleeding and normal A5 in EXTEM</a:t>
            </a:r>
            <a:r>
              <a:rPr lang="en-US" altLang="de-DE" sz="2400" b="1" baseline="30000" dirty="0" smtClean="0">
                <a:solidFill>
                  <a:srgbClr val="000000"/>
                </a:solidFill>
                <a:latin typeface="Arial" panose="020B0604020202020204" pitchFamily="34" charset="0"/>
              </a:rPr>
              <a:t>®</a:t>
            </a:r>
            <a:r>
              <a:rPr lang="en-US" altLang="de-DE" sz="2400" b="1" dirty="0" smtClean="0">
                <a:solidFill>
                  <a:srgbClr val="000000"/>
                </a:solidFill>
                <a:latin typeface="Arial" panose="020B0604020202020204" pitchFamily="34" charset="0"/>
              </a:rPr>
              <a:t> and FIBTEM</a:t>
            </a:r>
            <a:r>
              <a:rPr lang="en-US" altLang="de-DE" sz="2400" b="1" baseline="30000" dirty="0" smtClean="0">
                <a:solidFill>
                  <a:srgbClr val="000000"/>
                </a:solidFill>
                <a:latin typeface="Arial" panose="020B0604020202020204" pitchFamily="34" charset="0"/>
              </a:rPr>
              <a:t>®</a:t>
            </a:r>
          </a:p>
          <a:p>
            <a:pPr algn="ctr">
              <a:spcBef>
                <a:spcPct val="0"/>
              </a:spcBef>
              <a:buFontTx/>
              <a:buNone/>
              <a:defRPr/>
            </a:pPr>
            <a:r>
              <a:rPr lang="en-US" altLang="de-DE" sz="2400" b="1" dirty="0" smtClean="0">
                <a:solidFill>
                  <a:srgbClr val="000000"/>
                </a:solidFill>
                <a:latin typeface="Arial" panose="020B0604020202020204" pitchFamily="34" charset="0"/>
              </a:rPr>
              <a:t>but prolonged CT</a:t>
            </a:r>
            <a:r>
              <a:rPr lang="en-US" altLang="de-DE" sz="2400" b="1" baseline="-25000" dirty="0" smtClean="0">
                <a:solidFill>
                  <a:srgbClr val="000000"/>
                </a:solidFill>
                <a:latin typeface="Arial" panose="020B0604020202020204" pitchFamily="34" charset="0"/>
              </a:rPr>
              <a:t>EX</a:t>
            </a:r>
            <a:r>
              <a:rPr lang="en-US" altLang="de-DE" sz="2400" b="1" dirty="0" smtClean="0">
                <a:solidFill>
                  <a:srgbClr val="000000"/>
                </a:solidFill>
                <a:latin typeface="Arial" panose="020B0604020202020204" pitchFamily="34" charset="0"/>
              </a:rPr>
              <a:t>&gt; 75 s </a:t>
            </a:r>
            <a:r>
              <a:rPr lang="en-US" altLang="de-DE" sz="2400" b="1" dirty="0" smtClean="0">
                <a:solidFill>
                  <a:srgbClr val="000000"/>
                </a:solidFill>
                <a:latin typeface="Arial" panose="020B0604020202020204" pitchFamily="34" charset="0"/>
                <a:sym typeface="Symbol" pitchFamily="18" charset="2"/>
              </a:rPr>
              <a:t> 4F-PCC</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2491409"/>
                                        </p:tgtEl>
                                        <p:attrNameLst>
                                          <p:attrName>style.visibility</p:attrName>
                                        </p:attrNameLst>
                                      </p:cBhvr>
                                      <p:to>
                                        <p:strVal val="visible"/>
                                      </p:to>
                                    </p:set>
                                    <p:anim calcmode="lin" valueType="num">
                                      <p:cBhvr>
                                        <p:cTn id="7" dur="500" fill="hold"/>
                                        <p:tgtEl>
                                          <p:spTgt spid="2491409"/>
                                        </p:tgtEl>
                                        <p:attrNameLst>
                                          <p:attrName>ppt_x</p:attrName>
                                        </p:attrNameLst>
                                      </p:cBhvr>
                                      <p:tavLst>
                                        <p:tav tm="0">
                                          <p:val>
                                            <p:strVal val="#ppt_x-#ppt_w/2"/>
                                          </p:val>
                                        </p:tav>
                                        <p:tav tm="100000">
                                          <p:val>
                                            <p:strVal val="#ppt_x"/>
                                          </p:val>
                                        </p:tav>
                                      </p:tavLst>
                                    </p:anim>
                                    <p:anim calcmode="lin" valueType="num">
                                      <p:cBhvr>
                                        <p:cTn id="8" dur="500" fill="hold"/>
                                        <p:tgtEl>
                                          <p:spTgt spid="2491409"/>
                                        </p:tgtEl>
                                        <p:attrNameLst>
                                          <p:attrName>ppt_y</p:attrName>
                                        </p:attrNameLst>
                                      </p:cBhvr>
                                      <p:tavLst>
                                        <p:tav tm="0">
                                          <p:val>
                                            <p:strVal val="#ppt_y"/>
                                          </p:val>
                                        </p:tav>
                                        <p:tav tm="100000">
                                          <p:val>
                                            <p:strVal val="#ppt_y"/>
                                          </p:val>
                                        </p:tav>
                                      </p:tavLst>
                                    </p:anim>
                                    <p:anim calcmode="lin" valueType="num">
                                      <p:cBhvr>
                                        <p:cTn id="9" dur="500" fill="hold"/>
                                        <p:tgtEl>
                                          <p:spTgt spid="2491409"/>
                                        </p:tgtEl>
                                        <p:attrNameLst>
                                          <p:attrName>ppt_w</p:attrName>
                                        </p:attrNameLst>
                                      </p:cBhvr>
                                      <p:tavLst>
                                        <p:tav tm="0">
                                          <p:val>
                                            <p:fltVal val="0"/>
                                          </p:val>
                                        </p:tav>
                                        <p:tav tm="100000">
                                          <p:val>
                                            <p:strVal val="#ppt_w"/>
                                          </p:val>
                                        </p:tav>
                                      </p:tavLst>
                                    </p:anim>
                                    <p:anim calcmode="lin" valueType="num">
                                      <p:cBhvr>
                                        <p:cTn id="10" dur="500" fill="hold"/>
                                        <p:tgtEl>
                                          <p:spTgt spid="2491409"/>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2164"/>
                                        </p:tgtEl>
                                        <p:attrNameLst>
                                          <p:attrName>style.visibility</p:attrName>
                                        </p:attrNameLst>
                                      </p:cBhvr>
                                      <p:to>
                                        <p:strVal val="visible"/>
                                      </p:to>
                                    </p:set>
                                    <p:animEffect transition="in" filter="blinds(horizontal)">
                                      <p:cBhvr>
                                        <p:cTn id="15" dur="500"/>
                                        <p:tgtEl>
                                          <p:spTgt spid="9216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92176"/>
                                        </p:tgtEl>
                                        <p:attrNameLst>
                                          <p:attrName>style.visibility</p:attrName>
                                        </p:attrNameLst>
                                      </p:cBhvr>
                                      <p:to>
                                        <p:strVal val="visible"/>
                                      </p:to>
                                    </p:set>
                                    <p:animEffect transition="in" filter="blinds(horizontal)">
                                      <p:cBhvr>
                                        <p:cTn id="20" dur="500"/>
                                        <p:tgtEl>
                                          <p:spTgt spid="9217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491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4" grpId="0"/>
      <p:bldP spid="92176" grpId="0"/>
      <p:bldP spid="2491409" grpId="0" animBg="1"/>
      <p:bldP spid="2491410"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250" name="Picture 2"/>
          <p:cNvPicPr>
            <a:picLocks noChangeAspect="1" noChangeArrowheads="1"/>
          </p:cNvPicPr>
          <p:nvPr/>
        </p:nvPicPr>
        <p:blipFill>
          <a:blip r:embed="rId2"/>
          <a:srcRect/>
          <a:stretch>
            <a:fillRect/>
          </a:stretch>
        </p:blipFill>
        <p:spPr bwMode="auto">
          <a:xfrm>
            <a:off x="0" y="0"/>
            <a:ext cx="9144000" cy="338138"/>
          </a:xfrm>
          <a:prstGeom prst="rect">
            <a:avLst/>
          </a:prstGeom>
          <a:noFill/>
          <a:ln w="9525">
            <a:noFill/>
            <a:miter lim="800000"/>
            <a:headEnd/>
            <a:tailEnd/>
          </a:ln>
        </p:spPr>
      </p:pic>
      <p:pic>
        <p:nvPicPr>
          <p:cNvPr id="309251" name="Picture 4"/>
          <p:cNvPicPr>
            <a:picLocks noChangeAspect="1" noChangeArrowheads="1"/>
          </p:cNvPicPr>
          <p:nvPr/>
        </p:nvPicPr>
        <p:blipFill>
          <a:blip r:embed="rId3"/>
          <a:srcRect/>
          <a:stretch>
            <a:fillRect/>
          </a:stretch>
        </p:blipFill>
        <p:spPr bwMode="auto">
          <a:xfrm>
            <a:off x="1262063" y="404813"/>
            <a:ext cx="6619875" cy="266700"/>
          </a:xfrm>
          <a:prstGeom prst="rect">
            <a:avLst/>
          </a:prstGeom>
          <a:noFill/>
          <a:ln w="9525">
            <a:noFill/>
            <a:miter lim="800000"/>
            <a:headEnd/>
            <a:tailEnd/>
          </a:ln>
        </p:spPr>
      </p:pic>
      <p:pic>
        <p:nvPicPr>
          <p:cNvPr id="309252" name="Picture 5"/>
          <p:cNvPicPr>
            <a:picLocks noChangeAspect="1" noChangeArrowheads="1"/>
          </p:cNvPicPr>
          <p:nvPr/>
        </p:nvPicPr>
        <p:blipFill>
          <a:blip r:embed="rId4"/>
          <a:srcRect/>
          <a:stretch>
            <a:fillRect/>
          </a:stretch>
        </p:blipFill>
        <p:spPr bwMode="auto">
          <a:xfrm>
            <a:off x="0" y="692150"/>
            <a:ext cx="9144000" cy="1879600"/>
          </a:xfrm>
          <a:prstGeom prst="rect">
            <a:avLst/>
          </a:prstGeom>
          <a:noFill/>
          <a:ln w="9525">
            <a:noFill/>
            <a:miter lim="800000"/>
            <a:headEnd/>
            <a:tailEnd/>
          </a:ln>
        </p:spPr>
      </p:pic>
      <p:sp>
        <p:nvSpPr>
          <p:cNvPr id="309253" name="Textfeld 3"/>
          <p:cNvSpPr txBox="1">
            <a:spLocks noChangeArrowheads="1"/>
          </p:cNvSpPr>
          <p:nvPr/>
        </p:nvSpPr>
        <p:spPr bwMode="auto">
          <a:xfrm>
            <a:off x="142875" y="2867025"/>
            <a:ext cx="8858250" cy="3784600"/>
          </a:xfrm>
          <a:prstGeom prst="rect">
            <a:avLst/>
          </a:prstGeom>
          <a:noFill/>
          <a:ln w="9525">
            <a:noFill/>
            <a:miter lim="800000"/>
            <a:headEnd/>
            <a:tailEnd/>
          </a:ln>
        </p:spPr>
        <p:txBody>
          <a:bodyPr>
            <a:spAutoFit/>
          </a:bodyPr>
          <a:lstStyle/>
          <a:p>
            <a:r>
              <a:rPr lang="en-US" altLang="de-DE" sz="2400" b="1" u="sng">
                <a:latin typeface="Arial" pitchFamily="34" charset="0"/>
              </a:rPr>
              <a:t>Measurements and Main Results: </a:t>
            </a:r>
            <a:r>
              <a:rPr lang="en-US" altLang="de-DE" sz="2400">
                <a:latin typeface="Arial" pitchFamily="34" charset="0"/>
              </a:rPr>
              <a:t>The study included </a:t>
            </a:r>
            <a:r>
              <a:rPr lang="en-US" altLang="de-DE" sz="2400">
                <a:solidFill>
                  <a:srgbClr val="FF0000"/>
                </a:solidFill>
                <a:latin typeface="Arial" pitchFamily="34" charset="0"/>
              </a:rPr>
              <a:t>1,077 patients</a:t>
            </a:r>
            <a:r>
              <a:rPr lang="en-US" altLang="de-DE" sz="2400">
                <a:latin typeface="Arial" pitchFamily="34" charset="0"/>
              </a:rPr>
              <a:t>. </a:t>
            </a:r>
            <a:r>
              <a:rPr lang="en-US" altLang="de-DE" sz="2400">
                <a:solidFill>
                  <a:srgbClr val="FF0000"/>
                </a:solidFill>
                <a:latin typeface="Arial" pitchFamily="34" charset="0"/>
              </a:rPr>
              <a:t>Clauss fibrinogen </a:t>
            </a:r>
            <a:r>
              <a:rPr lang="en-US" altLang="de-DE" sz="2400">
                <a:latin typeface="Arial" pitchFamily="34" charset="0"/>
              </a:rPr>
              <a:t>was correlated strongly with </a:t>
            </a:r>
            <a:r>
              <a:rPr lang="en-US" altLang="de-DE" sz="2400">
                <a:solidFill>
                  <a:srgbClr val="FF0000"/>
                </a:solidFill>
                <a:latin typeface="Arial" pitchFamily="34" charset="0"/>
              </a:rPr>
              <a:t>FIBTEM</a:t>
            </a:r>
            <a:r>
              <a:rPr lang="en-US" altLang="de-DE" sz="2400">
                <a:latin typeface="Arial" pitchFamily="34" charset="0"/>
              </a:rPr>
              <a:t> amplitude (r = 0.78 for MCF and A10; P &lt; 0.01). </a:t>
            </a:r>
            <a:r>
              <a:rPr lang="en-US" altLang="de-DE" sz="2400">
                <a:solidFill>
                  <a:srgbClr val="FF0000"/>
                </a:solidFill>
                <a:latin typeface="Arial" pitchFamily="34" charset="0"/>
              </a:rPr>
              <a:t>The area under the receiver operating characteristic (ROC) curve was 0.95</a:t>
            </a:r>
            <a:r>
              <a:rPr lang="en-US" altLang="de-DE" sz="2400">
                <a:latin typeface="Arial" pitchFamily="34" charset="0"/>
              </a:rPr>
              <a:t>; the optimal </a:t>
            </a:r>
            <a:r>
              <a:rPr lang="en-US" altLang="de-DE" sz="2400">
                <a:solidFill>
                  <a:srgbClr val="FF0000"/>
                </a:solidFill>
                <a:latin typeface="Arial" pitchFamily="34" charset="0"/>
              </a:rPr>
              <a:t>FIBTEM A10 </a:t>
            </a:r>
            <a:r>
              <a:rPr lang="en-US" altLang="de-DE" sz="2400">
                <a:latin typeface="Arial" pitchFamily="34" charset="0"/>
              </a:rPr>
              <a:t>cutoff for diagnosis of a fibrinogen concentration of</a:t>
            </a:r>
            <a:r>
              <a:rPr lang="en-US" altLang="de-DE" sz="2400">
                <a:solidFill>
                  <a:srgbClr val="FF0000"/>
                </a:solidFill>
                <a:latin typeface="Arial" pitchFamily="34" charset="0"/>
              </a:rPr>
              <a:t>&lt; 1.5 g/L </a:t>
            </a:r>
            <a:r>
              <a:rPr lang="en-US" altLang="de-DE" sz="2400">
                <a:latin typeface="Arial" pitchFamily="34" charset="0"/>
              </a:rPr>
              <a:t>was</a:t>
            </a:r>
            <a:r>
              <a:rPr lang="en-US" altLang="de-DE" sz="2400">
                <a:solidFill>
                  <a:srgbClr val="FF0000"/>
                </a:solidFill>
                <a:latin typeface="Arial" pitchFamily="34" charset="0"/>
                <a:sym typeface="Symbol" pitchFamily="18" charset="2"/>
              </a:rPr>
              <a:t> 8 mm</a:t>
            </a:r>
            <a:r>
              <a:rPr lang="en-US" altLang="de-DE" sz="2400">
                <a:latin typeface="Arial" pitchFamily="34" charset="0"/>
                <a:sym typeface="Symbol" pitchFamily="18" charset="2"/>
              </a:rPr>
              <a:t>.</a:t>
            </a:r>
          </a:p>
          <a:p>
            <a:r>
              <a:rPr lang="en-US" altLang="de-DE" sz="2400" b="1" u="sng">
                <a:latin typeface="Arial" pitchFamily="34" charset="0"/>
                <a:sym typeface="Symbol" pitchFamily="18" charset="2"/>
              </a:rPr>
              <a:t>Conclusions: </a:t>
            </a:r>
            <a:r>
              <a:rPr lang="en-US" altLang="de-DE" sz="2400">
                <a:latin typeface="Arial" pitchFamily="34" charset="0"/>
                <a:sym typeface="Symbol" pitchFamily="18" charset="2"/>
              </a:rPr>
              <a:t>The </a:t>
            </a:r>
            <a:r>
              <a:rPr lang="en-US" altLang="de-DE" sz="2400">
                <a:solidFill>
                  <a:srgbClr val="FF0000"/>
                </a:solidFill>
                <a:latin typeface="Arial" pitchFamily="34" charset="0"/>
                <a:sym typeface="Symbol" pitchFamily="18" charset="2"/>
              </a:rPr>
              <a:t>FIBTEM</a:t>
            </a:r>
            <a:r>
              <a:rPr lang="en-US" altLang="de-DE" sz="2400">
                <a:latin typeface="Arial" pitchFamily="34" charset="0"/>
                <a:sym typeface="Symbol" pitchFamily="18" charset="2"/>
              </a:rPr>
              <a:t> was a </a:t>
            </a:r>
            <a:r>
              <a:rPr lang="en-US" altLang="de-DE" sz="2400">
                <a:solidFill>
                  <a:srgbClr val="FF0000"/>
                </a:solidFill>
                <a:latin typeface="Arial" pitchFamily="34" charset="0"/>
                <a:sym typeface="Symbol" pitchFamily="18" charset="2"/>
              </a:rPr>
              <a:t>valid point-of-care method </a:t>
            </a:r>
            <a:r>
              <a:rPr lang="en-US" altLang="de-DE" sz="2400">
                <a:latin typeface="Arial" pitchFamily="34" charset="0"/>
                <a:sym typeface="Symbol" pitchFamily="18" charset="2"/>
              </a:rPr>
              <a:t>for estimating the fibrinogen concentration </a:t>
            </a:r>
            <a:r>
              <a:rPr lang="en-US" altLang="de-DE" sz="2400">
                <a:solidFill>
                  <a:srgbClr val="FF0000"/>
                </a:solidFill>
                <a:latin typeface="Arial" pitchFamily="34" charset="0"/>
                <a:sym typeface="Symbol" pitchFamily="18" charset="2"/>
              </a:rPr>
              <a:t>during cardiopulmonary bypass</a:t>
            </a:r>
            <a:r>
              <a:rPr lang="en-US" altLang="de-DE" sz="2400">
                <a:latin typeface="Arial" pitchFamily="34" charset="0"/>
                <a:sym typeface="Symbol" pitchFamily="18" charset="2"/>
              </a:rPr>
              <a:t> and may be used for </a:t>
            </a:r>
            <a:r>
              <a:rPr lang="en-US" altLang="de-DE" sz="2400">
                <a:solidFill>
                  <a:srgbClr val="FF0000"/>
                </a:solidFill>
                <a:latin typeface="Arial" pitchFamily="34" charset="0"/>
                <a:sym typeface="Symbol" pitchFamily="18" charset="2"/>
              </a:rPr>
              <a:t>prediction of hypofibrinogenemia before separation from the extracorporeal circuit</a:t>
            </a:r>
            <a:r>
              <a:rPr lang="en-US" altLang="de-DE" sz="2400">
                <a:latin typeface="Arial" pitchFamily="34" charset="0"/>
                <a:sym typeface="Symbol" pitchFamily="18" charset="2"/>
              </a:rPr>
              <a:t>.</a:t>
            </a:r>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p:cNvSpPr txBox="1"/>
          <p:nvPr/>
        </p:nvSpPr>
        <p:spPr>
          <a:xfrm>
            <a:off x="179388" y="115888"/>
            <a:ext cx="8785225" cy="523875"/>
          </a:xfrm>
          <a:prstGeom prst="rect">
            <a:avLst/>
          </a:prstGeom>
          <a:solidFill>
            <a:schemeClr val="bg1">
              <a:lumMod val="85000"/>
            </a:schemeClr>
          </a:solidFill>
          <a:ln>
            <a:solidFill>
              <a:schemeClr val="tx1"/>
            </a:solidFill>
          </a:ln>
        </p:spPr>
        <p:txBody>
          <a:bodyPr>
            <a:spAutoFit/>
          </a:bodyPr>
          <a:lstStyle/>
          <a:p>
            <a:pPr algn="ctr">
              <a:defRPr/>
            </a:pPr>
            <a:r>
              <a:rPr lang="en-US" sz="2800" b="1" dirty="0">
                <a:latin typeface="Arial" panose="020B0604020202020204" pitchFamily="34" charset="0"/>
              </a:rPr>
              <a:t>Clot Firmness Management: Platelets</a:t>
            </a:r>
          </a:p>
        </p:txBody>
      </p:sp>
      <p:sp>
        <p:nvSpPr>
          <p:cNvPr id="3" name="Rechteck 2"/>
          <p:cNvSpPr/>
          <p:nvPr/>
        </p:nvSpPr>
        <p:spPr>
          <a:xfrm>
            <a:off x="3635375" y="981075"/>
            <a:ext cx="4249738" cy="86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defRPr/>
            </a:pPr>
            <a:endParaRPr lang="zh-TW" altLang="zh-TW" sz="1800" smtClean="0">
              <a:solidFill>
                <a:srgbClr val="FFFFFF"/>
              </a:solidFill>
              <a:ea typeface="PMingLiU" pitchFamily="18" charset="-120"/>
              <a:cs typeface="Arial" pitchFamily="34" charset="0"/>
            </a:endParaRPr>
          </a:p>
        </p:txBody>
      </p:sp>
      <p:sp>
        <p:nvSpPr>
          <p:cNvPr id="4" name="Rechteck 3"/>
          <p:cNvSpPr/>
          <p:nvPr/>
        </p:nvSpPr>
        <p:spPr>
          <a:xfrm>
            <a:off x="3635375" y="981075"/>
            <a:ext cx="4249738" cy="576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defRPr/>
            </a:pPr>
            <a:endParaRPr lang="zh-TW" altLang="zh-TW" sz="1800" smtClean="0">
              <a:solidFill>
                <a:srgbClr val="FFFFFF"/>
              </a:solidFill>
              <a:ea typeface="PMingLiU" pitchFamily="18" charset="-120"/>
              <a:cs typeface="Arial" pitchFamily="34" charset="0"/>
            </a:endParaRPr>
          </a:p>
        </p:txBody>
      </p:sp>
      <p:cxnSp>
        <p:nvCxnSpPr>
          <p:cNvPr id="8" name="Gerade Verbindung 7"/>
          <p:cNvCxnSpPr/>
          <p:nvPr/>
        </p:nvCxnSpPr>
        <p:spPr>
          <a:xfrm>
            <a:off x="4572000" y="1643063"/>
            <a:ext cx="23764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Gerade Verbindung 9"/>
          <p:cNvCxnSpPr/>
          <p:nvPr/>
        </p:nvCxnSpPr>
        <p:spPr>
          <a:xfrm>
            <a:off x="4500563" y="1947863"/>
            <a:ext cx="15843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311303" name="Picture 2"/>
          <p:cNvPicPr>
            <a:picLocks noChangeAspect="1" noChangeArrowheads="1"/>
          </p:cNvPicPr>
          <p:nvPr/>
        </p:nvPicPr>
        <p:blipFill>
          <a:blip r:embed="rId2"/>
          <a:srcRect/>
          <a:stretch>
            <a:fillRect/>
          </a:stretch>
        </p:blipFill>
        <p:spPr bwMode="auto">
          <a:xfrm>
            <a:off x="6350" y="722313"/>
            <a:ext cx="7753350" cy="3714750"/>
          </a:xfrm>
          <a:prstGeom prst="rect">
            <a:avLst/>
          </a:prstGeom>
          <a:noFill/>
          <a:ln w="9525">
            <a:noFill/>
            <a:miter lim="800000"/>
            <a:headEnd/>
            <a:tailEnd/>
          </a:ln>
        </p:spPr>
      </p:pic>
      <p:cxnSp>
        <p:nvCxnSpPr>
          <p:cNvPr id="9" name="Gerade Verbindung 8"/>
          <p:cNvCxnSpPr/>
          <p:nvPr/>
        </p:nvCxnSpPr>
        <p:spPr>
          <a:xfrm>
            <a:off x="4859338" y="3370263"/>
            <a:ext cx="223361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311305" name="Picture 2"/>
          <p:cNvPicPr>
            <a:picLocks noChangeAspect="1" noChangeArrowheads="1"/>
          </p:cNvPicPr>
          <p:nvPr/>
        </p:nvPicPr>
        <p:blipFill>
          <a:blip r:embed="rId3"/>
          <a:srcRect/>
          <a:stretch>
            <a:fillRect/>
          </a:stretch>
        </p:blipFill>
        <p:spPr bwMode="auto">
          <a:xfrm>
            <a:off x="150813" y="4700588"/>
            <a:ext cx="8885237" cy="1897062"/>
          </a:xfrm>
          <a:prstGeom prst="rect">
            <a:avLst/>
          </a:prstGeom>
          <a:noFill/>
          <a:ln w="9525">
            <a:noFill/>
            <a:miter lim="800000"/>
            <a:headEnd/>
            <a:tailEnd/>
          </a:ln>
        </p:spPr>
      </p:pic>
      <p:cxnSp>
        <p:nvCxnSpPr>
          <p:cNvPr id="13" name="Gerade Verbindung 12"/>
          <p:cNvCxnSpPr/>
          <p:nvPr/>
        </p:nvCxnSpPr>
        <p:spPr>
          <a:xfrm>
            <a:off x="3132138" y="5214938"/>
            <a:ext cx="136842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nvCxnSpPr>
        <p:spPr>
          <a:xfrm>
            <a:off x="900113" y="5876925"/>
            <a:ext cx="507682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p:nvCxnSpPr>
        <p:spPr>
          <a:xfrm>
            <a:off x="869950" y="3817938"/>
            <a:ext cx="208915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379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404664"/>
            <a:ext cx="9144000" cy="3132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4132867" name="Rectangle 3"/>
          <p:cNvSpPr>
            <a:spLocks noChangeArrowheads="1"/>
          </p:cNvSpPr>
          <p:nvPr/>
        </p:nvSpPr>
        <p:spPr bwMode="auto">
          <a:xfrm>
            <a:off x="2015715" y="6463667"/>
            <a:ext cx="5112569" cy="305212"/>
          </a:xfrm>
          <a:prstGeom prst="rect">
            <a:avLst/>
          </a:prstGeom>
          <a:noFill/>
          <a:ln w="12700">
            <a:noFill/>
            <a:miter lim="800000"/>
            <a:headEnd/>
            <a:tailEnd/>
          </a:ln>
          <a:effectLst>
            <a:outerShdw dist="35921" dir="2700000" algn="ctr" rotWithShape="0">
              <a:schemeClr val="bg2"/>
            </a:outerShdw>
          </a:effectLst>
        </p:spPr>
        <p:txBody>
          <a:bodyPr wrap="square" lIns="90488" tIns="44450" rIns="90488" bIns="44450">
            <a:spAutoFit/>
          </a:bodyPr>
          <a:lstStyle/>
          <a:p>
            <a:pPr algn="ctr" eaLnBrk="0" fontAlgn="base" hangingPunct="0">
              <a:spcBef>
                <a:spcPct val="20000"/>
              </a:spcBef>
              <a:spcAft>
                <a:spcPct val="0"/>
              </a:spcAft>
              <a:buClr>
                <a:srgbClr val="FC0128"/>
              </a:buClr>
              <a:buSzPct val="75000"/>
              <a:buFont typeface="Wingdings" pitchFamily="2" charset="2"/>
              <a:buNone/>
              <a:defRPr/>
            </a:pPr>
            <a:r>
              <a:rPr lang="en-US" sz="1400" dirty="0"/>
              <a:t>Murphy G. J. et al. Circulation (2007) 116: 2544</a:t>
            </a:r>
          </a:p>
        </p:txBody>
      </p:sp>
      <p:sp>
        <p:nvSpPr>
          <p:cNvPr id="1953796" name="Rectangle 4"/>
          <p:cNvSpPr>
            <a:spLocks noChangeArrowheads="1"/>
          </p:cNvSpPr>
          <p:nvPr/>
        </p:nvSpPr>
        <p:spPr bwMode="auto">
          <a:xfrm>
            <a:off x="985837" y="3573016"/>
            <a:ext cx="7286625" cy="2801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488" tIns="44450" rIns="90488" bIns="44450"/>
          <a:lstStyle>
            <a:lvl1pPr marL="342900" indent="-342900">
              <a:defRPr sz="2700" b="1">
                <a:solidFill>
                  <a:srgbClr val="FFFFFF"/>
                </a:solidFill>
                <a:latin typeface="Arial" charset="0"/>
              </a:defRPr>
            </a:lvl1pPr>
            <a:lvl2pPr marL="742950" indent="-285750">
              <a:defRPr sz="2700" b="1">
                <a:solidFill>
                  <a:srgbClr val="FFFFFF"/>
                </a:solidFill>
                <a:latin typeface="Arial" charset="0"/>
              </a:defRPr>
            </a:lvl2pPr>
            <a:lvl3pPr marL="1143000" indent="-228600">
              <a:defRPr sz="2700" b="1">
                <a:solidFill>
                  <a:srgbClr val="FFFFFF"/>
                </a:solidFill>
                <a:latin typeface="Arial" charset="0"/>
              </a:defRPr>
            </a:lvl3pPr>
            <a:lvl4pPr marL="1600200" indent="-228600">
              <a:defRPr sz="2700" b="1">
                <a:solidFill>
                  <a:srgbClr val="FFFFFF"/>
                </a:solidFill>
                <a:latin typeface="Arial" charset="0"/>
              </a:defRPr>
            </a:lvl4pPr>
            <a:lvl5pPr marL="2057400" indent="-228600">
              <a:defRPr sz="2700" b="1">
                <a:solidFill>
                  <a:srgbClr val="FFFFFF"/>
                </a:solidFill>
                <a:latin typeface="Arial" charset="0"/>
              </a:defRPr>
            </a:lvl5pPr>
            <a:lvl6pPr marL="2514600" indent="-228600" eaLnBrk="0" fontAlgn="base" hangingPunct="0">
              <a:spcBef>
                <a:spcPct val="20000"/>
              </a:spcBef>
              <a:spcAft>
                <a:spcPct val="0"/>
              </a:spcAft>
              <a:buClr>
                <a:schemeClr val="hlink"/>
              </a:buClr>
              <a:buSzPct val="75000"/>
              <a:buFont typeface="Wingdings" pitchFamily="2" charset="2"/>
              <a:buChar char="l"/>
              <a:defRPr sz="2700" b="1">
                <a:solidFill>
                  <a:srgbClr val="FFFFFF"/>
                </a:solidFill>
                <a:latin typeface="Arial" charset="0"/>
              </a:defRPr>
            </a:lvl6pPr>
            <a:lvl7pPr marL="2971800" indent="-228600" eaLnBrk="0" fontAlgn="base" hangingPunct="0">
              <a:spcBef>
                <a:spcPct val="20000"/>
              </a:spcBef>
              <a:spcAft>
                <a:spcPct val="0"/>
              </a:spcAft>
              <a:buClr>
                <a:schemeClr val="hlink"/>
              </a:buClr>
              <a:buSzPct val="75000"/>
              <a:buFont typeface="Wingdings" pitchFamily="2" charset="2"/>
              <a:buChar char="l"/>
              <a:defRPr sz="2700" b="1">
                <a:solidFill>
                  <a:srgbClr val="FFFFFF"/>
                </a:solidFill>
                <a:latin typeface="Arial" charset="0"/>
              </a:defRPr>
            </a:lvl7pPr>
            <a:lvl8pPr marL="3429000" indent="-228600" eaLnBrk="0" fontAlgn="base" hangingPunct="0">
              <a:spcBef>
                <a:spcPct val="20000"/>
              </a:spcBef>
              <a:spcAft>
                <a:spcPct val="0"/>
              </a:spcAft>
              <a:buClr>
                <a:schemeClr val="hlink"/>
              </a:buClr>
              <a:buSzPct val="75000"/>
              <a:buFont typeface="Wingdings" pitchFamily="2" charset="2"/>
              <a:buChar char="l"/>
              <a:defRPr sz="2700" b="1">
                <a:solidFill>
                  <a:srgbClr val="FFFFFF"/>
                </a:solidFill>
                <a:latin typeface="Arial" charset="0"/>
              </a:defRPr>
            </a:lvl8pPr>
            <a:lvl9pPr marL="3886200" indent="-228600" eaLnBrk="0" fontAlgn="base" hangingPunct="0">
              <a:spcBef>
                <a:spcPct val="20000"/>
              </a:spcBef>
              <a:spcAft>
                <a:spcPct val="0"/>
              </a:spcAft>
              <a:buClr>
                <a:schemeClr val="hlink"/>
              </a:buClr>
              <a:buSzPct val="75000"/>
              <a:buFont typeface="Wingdings" pitchFamily="2" charset="2"/>
              <a:buChar char="l"/>
              <a:defRPr sz="2700" b="1">
                <a:solidFill>
                  <a:srgbClr val="FFFFFF"/>
                </a:solidFill>
                <a:latin typeface="Arial" charset="0"/>
              </a:defRPr>
            </a:lvl9pPr>
          </a:lstStyle>
          <a:p>
            <a:pPr marL="457200" indent="-457200" fontAlgn="base">
              <a:spcBef>
                <a:spcPct val="20000"/>
              </a:spcBef>
              <a:spcAft>
                <a:spcPct val="0"/>
              </a:spcAft>
              <a:buClr>
                <a:schemeClr val="bg1"/>
              </a:buClr>
              <a:buSzPct val="100000"/>
              <a:buFont typeface="Arial" panose="020B0604020202020204" pitchFamily="34" charset="0"/>
              <a:buChar char="•"/>
            </a:pPr>
            <a:r>
              <a:rPr lang="en-US" altLang="en-US" sz="2400" b="0" dirty="0">
                <a:solidFill>
                  <a:schemeClr val="tx1"/>
                </a:solidFill>
              </a:rPr>
              <a:t>8598 Cardiac Surgery Patients - UK</a:t>
            </a:r>
          </a:p>
          <a:p>
            <a:pPr marL="457200" indent="-457200" fontAlgn="base">
              <a:spcBef>
                <a:spcPct val="20000"/>
              </a:spcBef>
              <a:spcAft>
                <a:spcPct val="0"/>
              </a:spcAft>
              <a:buClr>
                <a:schemeClr val="bg1"/>
              </a:buClr>
              <a:buSzPct val="100000"/>
              <a:buFont typeface="Arial" panose="020B0604020202020204" pitchFamily="34" charset="0"/>
              <a:buChar char="•"/>
            </a:pPr>
            <a:r>
              <a:rPr lang="en-US" altLang="en-US" sz="2400" b="0" dirty="0">
                <a:solidFill>
                  <a:schemeClr val="tx1"/>
                </a:solidFill>
              </a:rPr>
              <a:t>Period 1996 - 2003</a:t>
            </a:r>
          </a:p>
          <a:p>
            <a:pPr marL="457200" indent="-457200" fontAlgn="base">
              <a:spcBef>
                <a:spcPct val="20000"/>
              </a:spcBef>
              <a:spcAft>
                <a:spcPct val="0"/>
              </a:spcAft>
              <a:buClr>
                <a:schemeClr val="bg1"/>
              </a:buClr>
              <a:buSzPct val="100000"/>
              <a:buFont typeface="Arial" panose="020B0604020202020204" pitchFamily="34" charset="0"/>
              <a:buChar char="•"/>
            </a:pPr>
            <a:r>
              <a:rPr lang="en-US" altLang="en-US" sz="2400" b="0" dirty="0">
                <a:solidFill>
                  <a:schemeClr val="tx1"/>
                </a:solidFill>
              </a:rPr>
              <a:t>Defined Complications / Adverse Events: Infection, Ischemia (MI, Stroke, renal failure) and Costs</a:t>
            </a:r>
          </a:p>
        </p:txBody>
      </p:sp>
      <p:sp>
        <p:nvSpPr>
          <p:cNvPr id="1953797" name="Rectangle 5"/>
          <p:cNvSpPr>
            <a:spLocks noChangeArrowheads="1"/>
          </p:cNvSpPr>
          <p:nvPr/>
        </p:nvSpPr>
        <p:spPr bwMode="auto">
          <a:xfrm>
            <a:off x="1533525" y="1788368"/>
            <a:ext cx="4124325" cy="344488"/>
          </a:xfrm>
          <a:prstGeom prst="rect">
            <a:avLst/>
          </a:prstGeom>
          <a:solidFill>
            <a:srgbClr val="FC0128">
              <a:alpha val="20000"/>
            </a:srgbClr>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nchor="ctr"/>
          <a:lstStyle/>
          <a:p>
            <a:pPr eaLnBrk="0" fontAlgn="base" hangingPunct="0">
              <a:spcBef>
                <a:spcPct val="20000"/>
              </a:spcBef>
              <a:spcAft>
                <a:spcPct val="0"/>
              </a:spcAft>
              <a:buClr>
                <a:srgbClr val="FC0128"/>
              </a:buClr>
              <a:buSzPct val="75000"/>
              <a:buFont typeface="Wingdings" pitchFamily="2" charset="2"/>
              <a:buChar char="l"/>
            </a:pPr>
            <a:endParaRPr lang="en-US" sz="2700" b="1">
              <a:solidFill>
                <a:srgbClr val="FFFFFF"/>
              </a:solidFill>
            </a:endParaRPr>
          </a:p>
        </p:txBody>
      </p:sp>
    </p:spTree>
    <p:extLst>
      <p:ext uri="{BB962C8B-B14F-4D97-AF65-F5344CB8AC3E}">
        <p14:creationId xmlns:p14="http://schemas.microsoft.com/office/powerpoint/2010/main" xmlns="" val="30499381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2322" name="Picture 8"/>
          <p:cNvPicPr>
            <a:picLocks noChangeAspect="1" noChangeArrowheads="1"/>
          </p:cNvPicPr>
          <p:nvPr/>
        </p:nvPicPr>
        <p:blipFill>
          <a:blip r:embed="rId2"/>
          <a:srcRect/>
          <a:stretch>
            <a:fillRect/>
          </a:stretch>
        </p:blipFill>
        <p:spPr bwMode="auto">
          <a:xfrm>
            <a:off x="3200400" y="2352675"/>
            <a:ext cx="1371600" cy="342900"/>
          </a:xfrm>
          <a:prstGeom prst="rect">
            <a:avLst/>
          </a:prstGeom>
          <a:noFill/>
          <a:ln w="9525">
            <a:noFill/>
            <a:miter lim="800000"/>
            <a:headEnd/>
            <a:tailEnd/>
          </a:ln>
          <a:effectLst/>
        </p:spPr>
      </p:pic>
      <p:pic>
        <p:nvPicPr>
          <p:cNvPr id="312323" name="Picture 10"/>
          <p:cNvPicPr>
            <a:picLocks noChangeAspect="1" noChangeArrowheads="1"/>
          </p:cNvPicPr>
          <p:nvPr/>
        </p:nvPicPr>
        <p:blipFill>
          <a:blip r:embed="rId2"/>
          <a:srcRect/>
          <a:stretch>
            <a:fillRect/>
          </a:stretch>
        </p:blipFill>
        <p:spPr bwMode="auto">
          <a:xfrm>
            <a:off x="3200400" y="2352675"/>
            <a:ext cx="1371600" cy="342900"/>
          </a:xfrm>
          <a:prstGeom prst="rect">
            <a:avLst/>
          </a:prstGeom>
          <a:noFill/>
          <a:ln w="9525">
            <a:noFill/>
            <a:miter lim="800000"/>
            <a:headEnd/>
            <a:tailEnd/>
          </a:ln>
          <a:effectLst/>
        </p:spPr>
      </p:pic>
      <p:pic>
        <p:nvPicPr>
          <p:cNvPr id="312324" name="Picture 12" descr="N:\ROTEMs\Thr_48000.jpg"/>
          <p:cNvPicPr>
            <a:picLocks noChangeAspect="1" noChangeArrowheads="1"/>
          </p:cNvPicPr>
          <p:nvPr/>
        </p:nvPicPr>
        <p:blipFill>
          <a:blip r:embed="rId3"/>
          <a:srcRect/>
          <a:stretch>
            <a:fillRect/>
          </a:stretch>
        </p:blipFill>
        <p:spPr bwMode="auto">
          <a:xfrm>
            <a:off x="381000" y="1341438"/>
            <a:ext cx="8382000" cy="3906837"/>
          </a:xfrm>
          <a:prstGeom prst="rect">
            <a:avLst/>
          </a:prstGeom>
          <a:noFill/>
          <a:ln w="9525">
            <a:noFill/>
            <a:miter lim="800000"/>
            <a:headEnd/>
            <a:tailEnd/>
          </a:ln>
        </p:spPr>
      </p:pic>
      <p:sp>
        <p:nvSpPr>
          <p:cNvPr id="312325" name="Text Box 18"/>
          <p:cNvSpPr txBox="1">
            <a:spLocks noChangeArrowheads="1"/>
          </p:cNvSpPr>
          <p:nvPr/>
        </p:nvSpPr>
        <p:spPr bwMode="auto">
          <a:xfrm>
            <a:off x="3149600" y="2306638"/>
            <a:ext cx="1600200" cy="396875"/>
          </a:xfrm>
          <a:prstGeom prst="rect">
            <a:avLst/>
          </a:prstGeom>
          <a:noFill/>
          <a:ln w="9525">
            <a:noFill/>
            <a:miter lim="800000"/>
            <a:headEnd/>
            <a:tailEnd/>
          </a:ln>
          <a:effectLst/>
        </p:spPr>
        <p:txBody>
          <a:bodyPr>
            <a:spAutoFit/>
          </a:bodyPr>
          <a:lstStyle/>
          <a:p>
            <a:pPr>
              <a:spcBef>
                <a:spcPct val="50000"/>
              </a:spcBef>
            </a:pPr>
            <a:r>
              <a:rPr lang="de-DE" altLang="de-DE" sz="2000" b="1">
                <a:solidFill>
                  <a:srgbClr val="000000"/>
                </a:solidFill>
              </a:rPr>
              <a:t>A5:   35mm</a:t>
            </a:r>
            <a:endParaRPr lang="de-DE" altLang="de-DE" sz="2400">
              <a:solidFill>
                <a:srgbClr val="000000"/>
              </a:solidFill>
            </a:endParaRPr>
          </a:p>
        </p:txBody>
      </p:sp>
      <p:sp>
        <p:nvSpPr>
          <p:cNvPr id="312326" name="Text Box 19"/>
          <p:cNvSpPr txBox="1">
            <a:spLocks noChangeArrowheads="1"/>
          </p:cNvSpPr>
          <p:nvPr/>
        </p:nvSpPr>
        <p:spPr bwMode="auto">
          <a:xfrm>
            <a:off x="7315200" y="2314575"/>
            <a:ext cx="1600200" cy="396875"/>
          </a:xfrm>
          <a:prstGeom prst="rect">
            <a:avLst/>
          </a:prstGeom>
          <a:noFill/>
          <a:ln w="9525">
            <a:noFill/>
            <a:miter lim="800000"/>
            <a:headEnd/>
            <a:tailEnd/>
          </a:ln>
          <a:effectLst/>
        </p:spPr>
        <p:txBody>
          <a:bodyPr>
            <a:spAutoFit/>
          </a:bodyPr>
          <a:lstStyle/>
          <a:p>
            <a:pPr>
              <a:spcBef>
                <a:spcPct val="50000"/>
              </a:spcBef>
            </a:pPr>
            <a:r>
              <a:rPr lang="de-DE" altLang="de-DE" sz="2000" b="1">
                <a:solidFill>
                  <a:srgbClr val="000000"/>
                </a:solidFill>
              </a:rPr>
              <a:t>A5:   32mm</a:t>
            </a:r>
            <a:endParaRPr lang="de-DE" altLang="de-DE" sz="2400">
              <a:solidFill>
                <a:srgbClr val="000000"/>
              </a:solidFill>
            </a:endParaRPr>
          </a:p>
        </p:txBody>
      </p:sp>
      <p:sp>
        <p:nvSpPr>
          <p:cNvPr id="312327" name="Text Box 20"/>
          <p:cNvSpPr txBox="1">
            <a:spLocks noChangeArrowheads="1"/>
          </p:cNvSpPr>
          <p:nvPr/>
        </p:nvSpPr>
        <p:spPr bwMode="auto">
          <a:xfrm>
            <a:off x="7315200" y="4305300"/>
            <a:ext cx="1651000" cy="396875"/>
          </a:xfrm>
          <a:prstGeom prst="rect">
            <a:avLst/>
          </a:prstGeom>
          <a:noFill/>
          <a:ln w="9525">
            <a:noFill/>
            <a:miter lim="800000"/>
            <a:headEnd/>
            <a:tailEnd/>
          </a:ln>
          <a:effectLst/>
        </p:spPr>
        <p:txBody>
          <a:bodyPr>
            <a:spAutoFit/>
          </a:bodyPr>
          <a:lstStyle/>
          <a:p>
            <a:pPr>
              <a:spcBef>
                <a:spcPct val="50000"/>
              </a:spcBef>
            </a:pPr>
            <a:r>
              <a:rPr lang="de-DE" altLang="de-DE" sz="2000" b="1">
                <a:solidFill>
                  <a:srgbClr val="000000"/>
                </a:solidFill>
              </a:rPr>
              <a:t>A5:   33mm</a:t>
            </a:r>
            <a:endParaRPr lang="de-DE" altLang="de-DE" sz="2400">
              <a:solidFill>
                <a:srgbClr val="000000"/>
              </a:solidFill>
            </a:endParaRPr>
          </a:p>
        </p:txBody>
      </p:sp>
      <p:sp>
        <p:nvSpPr>
          <p:cNvPr id="312328" name="Text Box 21"/>
          <p:cNvSpPr txBox="1">
            <a:spLocks noChangeArrowheads="1"/>
          </p:cNvSpPr>
          <p:nvPr/>
        </p:nvSpPr>
        <p:spPr bwMode="auto">
          <a:xfrm>
            <a:off x="3149600" y="4308475"/>
            <a:ext cx="1651000" cy="396875"/>
          </a:xfrm>
          <a:prstGeom prst="rect">
            <a:avLst/>
          </a:prstGeom>
          <a:noFill/>
          <a:ln w="9525">
            <a:noFill/>
            <a:miter lim="800000"/>
            <a:headEnd/>
            <a:tailEnd/>
          </a:ln>
          <a:effectLst/>
        </p:spPr>
        <p:txBody>
          <a:bodyPr>
            <a:spAutoFit/>
          </a:bodyPr>
          <a:lstStyle/>
          <a:p>
            <a:pPr>
              <a:spcBef>
                <a:spcPct val="50000"/>
              </a:spcBef>
            </a:pPr>
            <a:r>
              <a:rPr lang="de-DE" altLang="de-DE" sz="2000" b="1">
                <a:solidFill>
                  <a:srgbClr val="000000"/>
                </a:solidFill>
              </a:rPr>
              <a:t>A5:   18mm</a:t>
            </a:r>
            <a:endParaRPr lang="de-DE" altLang="de-DE" sz="2400">
              <a:solidFill>
                <a:srgbClr val="000000"/>
              </a:solidFill>
            </a:endParaRPr>
          </a:p>
        </p:txBody>
      </p:sp>
      <p:sp>
        <p:nvSpPr>
          <p:cNvPr id="11" name="Textfeld 10"/>
          <p:cNvSpPr txBox="1"/>
          <p:nvPr/>
        </p:nvSpPr>
        <p:spPr>
          <a:xfrm>
            <a:off x="179388" y="115888"/>
            <a:ext cx="8785225" cy="523875"/>
          </a:xfrm>
          <a:prstGeom prst="rect">
            <a:avLst/>
          </a:prstGeom>
          <a:solidFill>
            <a:schemeClr val="bg1">
              <a:lumMod val="85000"/>
            </a:schemeClr>
          </a:solidFill>
          <a:ln w="12700">
            <a:solidFill>
              <a:schemeClr val="tx1"/>
            </a:solidFill>
          </a:ln>
        </p:spPr>
        <p:txBody>
          <a:bodyPr>
            <a:spAutoFit/>
          </a:bodyPr>
          <a:lstStyle/>
          <a:p>
            <a:pPr algn="ctr">
              <a:defRPr/>
            </a:pPr>
            <a:r>
              <a:rPr lang="en-US" altLang="de-DE" sz="2800" b="1" dirty="0">
                <a:solidFill>
                  <a:srgbClr val="000000"/>
                </a:solidFill>
                <a:latin typeface="Arial" panose="020B0604020202020204" pitchFamily="34" charset="0"/>
              </a:rPr>
              <a:t>A5</a:t>
            </a:r>
            <a:r>
              <a:rPr lang="en-US" altLang="de-DE" sz="2800" b="1" baseline="-25000" dirty="0">
                <a:solidFill>
                  <a:srgbClr val="000000"/>
                </a:solidFill>
                <a:latin typeface="Arial" panose="020B0604020202020204" pitchFamily="34" charset="0"/>
              </a:rPr>
              <a:t>EX</a:t>
            </a:r>
            <a:r>
              <a:rPr lang="en-US" altLang="de-DE" sz="2800" b="1" dirty="0">
                <a:solidFill>
                  <a:srgbClr val="000000"/>
                </a:solidFill>
                <a:latin typeface="Arial" panose="020B0604020202020204" pitchFamily="34" charset="0"/>
                <a:sym typeface="Symbol"/>
              </a:rPr>
              <a:t></a:t>
            </a:r>
            <a:r>
              <a:rPr lang="en-US" altLang="de-DE" sz="2800" b="1" dirty="0">
                <a:solidFill>
                  <a:srgbClr val="000000"/>
                </a:solidFill>
                <a:latin typeface="Arial" panose="020B0604020202020204" pitchFamily="34" charset="0"/>
              </a:rPr>
              <a:t> 30 mm and A5</a:t>
            </a:r>
            <a:r>
              <a:rPr lang="en-US" altLang="de-DE" sz="2800" b="1" baseline="-25000" dirty="0">
                <a:solidFill>
                  <a:srgbClr val="000000"/>
                </a:solidFill>
                <a:latin typeface="Arial" panose="020B0604020202020204" pitchFamily="34" charset="0"/>
              </a:rPr>
              <a:t>FIB</a:t>
            </a:r>
            <a:r>
              <a:rPr lang="en-US" altLang="de-DE" sz="2800" b="1" dirty="0">
                <a:solidFill>
                  <a:srgbClr val="000000"/>
                </a:solidFill>
                <a:latin typeface="Arial" panose="020B0604020202020204" pitchFamily="34" charset="0"/>
                <a:sym typeface="Symbol"/>
              </a:rPr>
              <a:t></a:t>
            </a:r>
            <a:r>
              <a:rPr lang="en-US" altLang="de-DE" sz="2800" b="1" dirty="0">
                <a:solidFill>
                  <a:srgbClr val="000000"/>
                </a:solidFill>
                <a:latin typeface="Arial" panose="020B0604020202020204" pitchFamily="34" charset="0"/>
              </a:rPr>
              <a:t> 9 mm  </a:t>
            </a:r>
          </a:p>
        </p:txBody>
      </p:sp>
      <p:sp>
        <p:nvSpPr>
          <p:cNvPr id="312330" name="Text Box 3"/>
          <p:cNvSpPr txBox="1">
            <a:spLocks noChangeArrowheads="1"/>
          </p:cNvSpPr>
          <p:nvPr/>
        </p:nvSpPr>
        <p:spPr bwMode="auto">
          <a:xfrm>
            <a:off x="0" y="5661025"/>
            <a:ext cx="9144000" cy="461963"/>
          </a:xfrm>
          <a:prstGeom prst="rect">
            <a:avLst/>
          </a:prstGeom>
          <a:noFill/>
          <a:ln w="9525">
            <a:noFill/>
            <a:miter lim="800000"/>
            <a:headEnd/>
            <a:tailEnd/>
          </a:ln>
          <a:effectLst/>
        </p:spPr>
        <p:txBody>
          <a:bodyPr>
            <a:spAutoFit/>
          </a:bodyPr>
          <a:lstStyle/>
          <a:p>
            <a:pPr algn="ctr">
              <a:spcBef>
                <a:spcPct val="50000"/>
              </a:spcBef>
            </a:pPr>
            <a:r>
              <a:rPr lang="en-US" altLang="de-DE" sz="2400" b="1">
                <a:solidFill>
                  <a:srgbClr val="000000"/>
                </a:solidFill>
                <a:latin typeface="Arial" pitchFamily="34" charset="0"/>
                <a:sym typeface="Symbol" pitchFamily="18" charset="2"/>
              </a:rPr>
              <a:t>Thrombocytopenia (48/nL) compensated by high fibrinogen</a:t>
            </a:r>
            <a:endParaRPr lang="en-GB" altLang="de-DE" sz="2400" b="1">
              <a:solidFill>
                <a:srgbClr val="000000"/>
              </a:solidFill>
              <a:latin typeface="Arial" pitchFamily="34" charset="0"/>
            </a:endParaRP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3346" name="Picture 2"/>
          <p:cNvPicPr>
            <a:picLocks noChangeAspect="1" noChangeArrowheads="1"/>
          </p:cNvPicPr>
          <p:nvPr/>
        </p:nvPicPr>
        <p:blipFill>
          <a:blip r:embed="rId2"/>
          <a:srcRect/>
          <a:stretch>
            <a:fillRect/>
          </a:stretch>
        </p:blipFill>
        <p:spPr bwMode="auto">
          <a:xfrm>
            <a:off x="0" y="44450"/>
            <a:ext cx="9144000" cy="1990725"/>
          </a:xfrm>
          <a:prstGeom prst="rect">
            <a:avLst/>
          </a:prstGeom>
          <a:noFill/>
          <a:ln w="9525">
            <a:noFill/>
            <a:miter lim="800000"/>
            <a:headEnd/>
            <a:tailEnd/>
          </a:ln>
        </p:spPr>
      </p:pic>
      <p:pic>
        <p:nvPicPr>
          <p:cNvPr id="313347" name="Picture 5"/>
          <p:cNvPicPr>
            <a:picLocks noChangeAspect="1" noChangeArrowheads="1"/>
          </p:cNvPicPr>
          <p:nvPr/>
        </p:nvPicPr>
        <p:blipFill>
          <a:blip r:embed="rId3"/>
          <a:srcRect/>
          <a:stretch>
            <a:fillRect/>
          </a:stretch>
        </p:blipFill>
        <p:spPr bwMode="auto">
          <a:xfrm>
            <a:off x="4572000" y="273050"/>
            <a:ext cx="4024313" cy="214313"/>
          </a:xfrm>
          <a:prstGeom prst="rect">
            <a:avLst/>
          </a:prstGeom>
          <a:noFill/>
          <a:ln w="9525">
            <a:noFill/>
            <a:miter lim="800000"/>
            <a:headEnd/>
            <a:tailEnd/>
          </a:ln>
        </p:spPr>
      </p:pic>
      <p:pic>
        <p:nvPicPr>
          <p:cNvPr id="313348" name="Picture 2"/>
          <p:cNvPicPr>
            <a:picLocks noChangeAspect="1" noChangeArrowheads="1"/>
          </p:cNvPicPr>
          <p:nvPr/>
        </p:nvPicPr>
        <p:blipFill>
          <a:blip r:embed="rId4"/>
          <a:srcRect/>
          <a:stretch>
            <a:fillRect/>
          </a:stretch>
        </p:blipFill>
        <p:spPr bwMode="auto">
          <a:xfrm>
            <a:off x="0" y="1916113"/>
            <a:ext cx="9144000" cy="4911725"/>
          </a:xfrm>
          <a:prstGeom prst="rect">
            <a:avLst/>
          </a:prstGeom>
          <a:noFill/>
          <a:ln w="9525">
            <a:noFill/>
            <a:miter lim="800000"/>
            <a:headEnd/>
            <a:tailEnd/>
          </a:ln>
        </p:spPr>
      </p:pic>
      <p:sp>
        <p:nvSpPr>
          <p:cNvPr id="2" name="Textfeld 1"/>
          <p:cNvSpPr txBox="1"/>
          <p:nvPr/>
        </p:nvSpPr>
        <p:spPr>
          <a:xfrm>
            <a:off x="5867400" y="2381250"/>
            <a:ext cx="3168650" cy="338138"/>
          </a:xfrm>
          <a:prstGeom prst="rect">
            <a:avLst/>
          </a:prstGeom>
          <a:noFill/>
        </p:spPr>
        <p:txBody>
          <a:bodyPr>
            <a:spAutoFit/>
          </a:bodyPr>
          <a:lstStyle/>
          <a:p>
            <a:pPr fontAlgn="auto">
              <a:spcBef>
                <a:spcPts val="0"/>
              </a:spcBef>
              <a:spcAft>
                <a:spcPts val="0"/>
              </a:spcAft>
              <a:defRPr/>
            </a:pPr>
            <a:r>
              <a:rPr lang="de-DE" sz="1600" b="1" dirty="0">
                <a:solidFill>
                  <a:srgbClr val="008000"/>
                </a:solidFill>
                <a:latin typeface="Calibri"/>
                <a:cs typeface="+mn-cs"/>
              </a:rPr>
              <a:t>ABS 0; A10</a:t>
            </a:r>
            <a:r>
              <a:rPr lang="de-DE" sz="1600" b="1" baseline="-25000" dirty="0">
                <a:solidFill>
                  <a:srgbClr val="008000"/>
                </a:solidFill>
                <a:latin typeface="Calibri"/>
                <a:cs typeface="+mn-cs"/>
              </a:rPr>
              <a:t>EX</a:t>
            </a:r>
            <a:r>
              <a:rPr lang="de-DE" sz="1600" b="1" dirty="0">
                <a:solidFill>
                  <a:srgbClr val="008000"/>
                </a:solidFill>
                <a:latin typeface="Calibri"/>
                <a:cs typeface="+mn-cs"/>
              </a:rPr>
              <a:t> 36 mm; PC 14 x 10</a:t>
            </a:r>
            <a:r>
              <a:rPr lang="de-DE" sz="1600" b="1" baseline="30000" dirty="0">
                <a:solidFill>
                  <a:srgbClr val="008000"/>
                </a:solidFill>
                <a:latin typeface="Calibri"/>
                <a:cs typeface="+mn-cs"/>
              </a:rPr>
              <a:t>9</a:t>
            </a:r>
            <a:r>
              <a:rPr lang="de-DE" sz="1600" b="1" dirty="0">
                <a:solidFill>
                  <a:srgbClr val="008000"/>
                </a:solidFill>
                <a:latin typeface="Calibri"/>
                <a:cs typeface="+mn-cs"/>
              </a:rPr>
              <a:t>/L </a:t>
            </a:r>
          </a:p>
        </p:txBody>
      </p:sp>
      <p:sp>
        <p:nvSpPr>
          <p:cNvPr id="23" name="Textfeld 22"/>
          <p:cNvSpPr txBox="1"/>
          <p:nvPr/>
        </p:nvSpPr>
        <p:spPr>
          <a:xfrm>
            <a:off x="5867400" y="3906838"/>
            <a:ext cx="3168650" cy="338137"/>
          </a:xfrm>
          <a:prstGeom prst="rect">
            <a:avLst/>
          </a:prstGeom>
          <a:noFill/>
        </p:spPr>
        <p:txBody>
          <a:bodyPr>
            <a:spAutoFit/>
          </a:bodyPr>
          <a:lstStyle/>
          <a:p>
            <a:pPr fontAlgn="auto">
              <a:spcBef>
                <a:spcPts val="0"/>
              </a:spcBef>
              <a:spcAft>
                <a:spcPts val="0"/>
              </a:spcAft>
              <a:defRPr/>
            </a:pPr>
            <a:r>
              <a:rPr lang="de-DE" sz="1600" b="1" dirty="0">
                <a:solidFill>
                  <a:srgbClr val="FF9900"/>
                </a:solidFill>
                <a:latin typeface="Calibri"/>
                <a:cs typeface="+mn-cs"/>
              </a:rPr>
              <a:t>ABS 3; A10</a:t>
            </a:r>
            <a:r>
              <a:rPr lang="de-DE" sz="1600" b="1" baseline="-25000" dirty="0">
                <a:solidFill>
                  <a:srgbClr val="FF9900"/>
                </a:solidFill>
                <a:latin typeface="Calibri"/>
                <a:cs typeface="+mn-cs"/>
              </a:rPr>
              <a:t>EX</a:t>
            </a:r>
            <a:r>
              <a:rPr lang="de-DE" sz="1600" b="1" dirty="0">
                <a:solidFill>
                  <a:srgbClr val="FF9900"/>
                </a:solidFill>
                <a:latin typeface="Calibri"/>
                <a:cs typeface="+mn-cs"/>
              </a:rPr>
              <a:t> 27 mm; PC 15 x 10</a:t>
            </a:r>
            <a:r>
              <a:rPr lang="de-DE" sz="1600" b="1" baseline="30000" dirty="0">
                <a:solidFill>
                  <a:srgbClr val="FF9900"/>
                </a:solidFill>
                <a:latin typeface="Calibri"/>
                <a:cs typeface="+mn-cs"/>
              </a:rPr>
              <a:t>9</a:t>
            </a:r>
            <a:r>
              <a:rPr lang="de-DE" sz="1600" b="1" dirty="0">
                <a:solidFill>
                  <a:srgbClr val="FF9900"/>
                </a:solidFill>
                <a:latin typeface="Calibri"/>
                <a:cs typeface="+mn-cs"/>
              </a:rPr>
              <a:t>/L </a:t>
            </a:r>
          </a:p>
        </p:txBody>
      </p:sp>
      <p:sp>
        <p:nvSpPr>
          <p:cNvPr id="24" name="Textfeld 23"/>
          <p:cNvSpPr txBox="1"/>
          <p:nvPr/>
        </p:nvSpPr>
        <p:spPr>
          <a:xfrm>
            <a:off x="5867400" y="5106988"/>
            <a:ext cx="3168650" cy="338137"/>
          </a:xfrm>
          <a:prstGeom prst="rect">
            <a:avLst/>
          </a:prstGeom>
          <a:noFill/>
        </p:spPr>
        <p:txBody>
          <a:bodyPr>
            <a:spAutoFit/>
          </a:bodyPr>
          <a:lstStyle/>
          <a:p>
            <a:pPr fontAlgn="auto">
              <a:spcBef>
                <a:spcPts val="0"/>
              </a:spcBef>
              <a:spcAft>
                <a:spcPts val="0"/>
              </a:spcAft>
              <a:defRPr/>
            </a:pPr>
            <a:r>
              <a:rPr lang="de-DE" sz="1600" b="1" dirty="0">
                <a:solidFill>
                  <a:srgbClr val="FF0000"/>
                </a:solidFill>
                <a:latin typeface="Calibri"/>
                <a:cs typeface="+mn-cs"/>
              </a:rPr>
              <a:t>ABS 8; A10</a:t>
            </a:r>
            <a:r>
              <a:rPr lang="de-DE" sz="1600" b="1" baseline="-25000" dirty="0">
                <a:solidFill>
                  <a:srgbClr val="FF0000"/>
                </a:solidFill>
                <a:latin typeface="Calibri"/>
                <a:cs typeface="+mn-cs"/>
              </a:rPr>
              <a:t>EX</a:t>
            </a:r>
            <a:r>
              <a:rPr lang="de-DE" sz="1600" b="1" dirty="0">
                <a:solidFill>
                  <a:srgbClr val="FF0000"/>
                </a:solidFill>
                <a:latin typeface="Calibri"/>
                <a:cs typeface="+mn-cs"/>
              </a:rPr>
              <a:t> 23 mm; PC 13 x 10</a:t>
            </a:r>
            <a:r>
              <a:rPr lang="de-DE" sz="1600" b="1" baseline="30000" dirty="0">
                <a:solidFill>
                  <a:srgbClr val="FF0000"/>
                </a:solidFill>
                <a:latin typeface="Calibri"/>
                <a:cs typeface="+mn-cs"/>
              </a:rPr>
              <a:t>9</a:t>
            </a:r>
            <a:r>
              <a:rPr lang="de-DE" sz="1600" b="1" dirty="0">
                <a:solidFill>
                  <a:srgbClr val="FF0000"/>
                </a:solidFill>
                <a:latin typeface="Calibri"/>
                <a:cs typeface="+mn-cs"/>
              </a:rPr>
              <a:t>/L </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244060"/>
            <a:ext cx="9144000" cy="523220"/>
          </a:xfrm>
          <a:prstGeom prst="rect">
            <a:avLst/>
          </a:prstGeom>
          <a:noFill/>
        </p:spPr>
        <p:txBody>
          <a:bodyPr wrap="square" rtlCol="0">
            <a:spAutoFit/>
          </a:bodyPr>
          <a:lstStyle/>
          <a:p>
            <a:pPr algn="ctr"/>
            <a:r>
              <a:rPr lang="en-US" sz="2800" b="1" dirty="0" smtClean="0">
                <a:latin typeface="Arial"/>
                <a:cs typeface="Arial"/>
              </a:rPr>
              <a:t>IMPACT OF ROTEM </a:t>
            </a:r>
          </a:p>
        </p:txBody>
      </p:sp>
    </p:spTree>
    <p:extLst>
      <p:ext uri="{BB962C8B-B14F-4D97-AF65-F5344CB8AC3E}">
        <p14:creationId xmlns:mc="http://schemas.openxmlformats.org/markup-compatibility/2006" xmlns:mv="urn:schemas-microsoft-com:mac:vml" xmlns:p14="http://schemas.microsoft.com/office/powerpoint/2010/main" xmlns="" val="157530156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986" name="Picture 2"/>
          <p:cNvPicPr>
            <a:picLocks noChangeAspect="1" noChangeArrowheads="1"/>
          </p:cNvPicPr>
          <p:nvPr/>
        </p:nvPicPr>
        <p:blipFill>
          <a:blip r:embed="rId2"/>
          <a:srcRect/>
          <a:stretch>
            <a:fillRect/>
          </a:stretch>
        </p:blipFill>
        <p:spPr bwMode="auto">
          <a:xfrm>
            <a:off x="50800" y="90488"/>
            <a:ext cx="4806950" cy="442912"/>
          </a:xfrm>
          <a:prstGeom prst="rect">
            <a:avLst/>
          </a:prstGeom>
          <a:noFill/>
          <a:ln w="9525">
            <a:noFill/>
            <a:miter lim="800000"/>
            <a:headEnd/>
            <a:tailEnd/>
          </a:ln>
        </p:spPr>
      </p:pic>
      <p:sp>
        <p:nvSpPr>
          <p:cNvPr id="297987" name="Rechteck 1"/>
          <p:cNvSpPr>
            <a:spLocks noChangeArrowheads="1"/>
          </p:cNvSpPr>
          <p:nvPr/>
        </p:nvSpPr>
        <p:spPr bwMode="auto">
          <a:xfrm>
            <a:off x="8372475" y="1238250"/>
            <a:ext cx="231775" cy="1041400"/>
          </a:xfrm>
          <a:prstGeom prst="rect">
            <a:avLst/>
          </a:prstGeom>
          <a:solidFill>
            <a:schemeClr val="bg1"/>
          </a:solidFill>
          <a:ln w="9525">
            <a:solidFill>
              <a:schemeClr val="bg1"/>
            </a:solidFill>
            <a:round/>
            <a:headEnd/>
            <a:tailEnd/>
          </a:ln>
        </p:spPr>
        <p:txBody>
          <a:bodyPr/>
          <a:lstStyle/>
          <a:p>
            <a:endParaRPr lang="de-DE" altLang="de-DE" sz="1400"/>
          </a:p>
        </p:txBody>
      </p:sp>
      <p:pic>
        <p:nvPicPr>
          <p:cNvPr id="297988" name="Picture 6"/>
          <p:cNvPicPr>
            <a:picLocks noChangeAspect="1" noChangeArrowheads="1"/>
          </p:cNvPicPr>
          <p:nvPr/>
        </p:nvPicPr>
        <p:blipFill>
          <a:blip r:embed="rId3"/>
          <a:srcRect/>
          <a:stretch>
            <a:fillRect/>
          </a:stretch>
        </p:blipFill>
        <p:spPr bwMode="auto">
          <a:xfrm>
            <a:off x="114300" y="492125"/>
            <a:ext cx="7543800" cy="568325"/>
          </a:xfrm>
          <a:prstGeom prst="rect">
            <a:avLst/>
          </a:prstGeom>
          <a:noFill/>
          <a:ln w="9525">
            <a:noFill/>
            <a:miter lim="800000"/>
            <a:headEnd/>
            <a:tailEnd/>
          </a:ln>
        </p:spPr>
      </p:pic>
      <p:pic>
        <p:nvPicPr>
          <p:cNvPr id="297989" name="Picture 7"/>
          <p:cNvPicPr>
            <a:picLocks noChangeAspect="1" noChangeArrowheads="1"/>
          </p:cNvPicPr>
          <p:nvPr/>
        </p:nvPicPr>
        <p:blipFill>
          <a:blip r:embed="rId4"/>
          <a:srcRect/>
          <a:stretch>
            <a:fillRect/>
          </a:stretch>
        </p:blipFill>
        <p:spPr bwMode="auto">
          <a:xfrm>
            <a:off x="101600" y="933450"/>
            <a:ext cx="7518400" cy="590550"/>
          </a:xfrm>
          <a:prstGeom prst="rect">
            <a:avLst/>
          </a:prstGeom>
          <a:noFill/>
          <a:ln w="9525">
            <a:noFill/>
            <a:miter lim="800000"/>
            <a:headEnd/>
            <a:tailEnd/>
          </a:ln>
        </p:spPr>
      </p:pic>
      <p:sp>
        <p:nvSpPr>
          <p:cNvPr id="297990" name="Rectangle 8"/>
          <p:cNvSpPr>
            <a:spLocks noChangeArrowheads="1"/>
          </p:cNvSpPr>
          <p:nvPr/>
        </p:nvSpPr>
        <p:spPr bwMode="auto">
          <a:xfrm>
            <a:off x="0" y="0"/>
            <a:ext cx="152400" cy="1676400"/>
          </a:xfrm>
          <a:prstGeom prst="rect">
            <a:avLst/>
          </a:prstGeom>
          <a:solidFill>
            <a:schemeClr val="bg1"/>
          </a:solidFill>
          <a:ln w="9525">
            <a:solidFill>
              <a:schemeClr val="bg1"/>
            </a:solidFill>
            <a:miter lim="800000"/>
            <a:headEnd/>
            <a:tailEnd/>
          </a:ln>
        </p:spPr>
        <p:txBody>
          <a:bodyPr wrap="none" anchor="ctr"/>
          <a:lstStyle/>
          <a:p>
            <a:endParaRPr lang="de-DE" altLang="de-DE" sz="1400"/>
          </a:p>
        </p:txBody>
      </p:sp>
      <p:sp>
        <p:nvSpPr>
          <p:cNvPr id="297991" name="Rectangle 9"/>
          <p:cNvSpPr>
            <a:spLocks noChangeArrowheads="1"/>
          </p:cNvSpPr>
          <p:nvPr/>
        </p:nvSpPr>
        <p:spPr bwMode="auto">
          <a:xfrm>
            <a:off x="7620000" y="0"/>
            <a:ext cx="76200" cy="1676400"/>
          </a:xfrm>
          <a:prstGeom prst="rect">
            <a:avLst/>
          </a:prstGeom>
          <a:solidFill>
            <a:schemeClr val="bg1"/>
          </a:solidFill>
          <a:ln w="9525">
            <a:solidFill>
              <a:schemeClr val="bg1"/>
            </a:solidFill>
            <a:miter lim="800000"/>
            <a:headEnd/>
            <a:tailEnd/>
          </a:ln>
        </p:spPr>
        <p:txBody>
          <a:bodyPr wrap="none" anchor="ctr"/>
          <a:lstStyle/>
          <a:p>
            <a:endParaRPr lang="de-DE" altLang="de-DE" sz="1400"/>
          </a:p>
        </p:txBody>
      </p:sp>
      <p:sp>
        <p:nvSpPr>
          <p:cNvPr id="297992" name="Rectangle 8"/>
          <p:cNvSpPr>
            <a:spLocks noChangeArrowheads="1"/>
          </p:cNvSpPr>
          <p:nvPr/>
        </p:nvSpPr>
        <p:spPr bwMode="auto">
          <a:xfrm>
            <a:off x="8991600" y="3197225"/>
            <a:ext cx="76200" cy="1600200"/>
          </a:xfrm>
          <a:prstGeom prst="rect">
            <a:avLst/>
          </a:prstGeom>
          <a:solidFill>
            <a:schemeClr val="bg1"/>
          </a:solidFill>
          <a:ln w="9525">
            <a:solidFill>
              <a:schemeClr val="bg1"/>
            </a:solidFill>
            <a:miter lim="800000"/>
            <a:headEnd/>
            <a:tailEnd/>
          </a:ln>
        </p:spPr>
        <p:txBody>
          <a:bodyPr wrap="none" anchor="ctr"/>
          <a:lstStyle/>
          <a:p>
            <a:endParaRPr lang="de-DE" altLang="de-DE" sz="1400"/>
          </a:p>
        </p:txBody>
      </p:sp>
      <p:pic>
        <p:nvPicPr>
          <p:cNvPr id="297993" name="Picture 1"/>
          <p:cNvPicPr>
            <a:picLocks noChangeAspect="1" noChangeArrowheads="1"/>
          </p:cNvPicPr>
          <p:nvPr/>
        </p:nvPicPr>
        <p:blipFill>
          <a:blip r:embed="rId5"/>
          <a:srcRect/>
          <a:stretch>
            <a:fillRect/>
          </a:stretch>
        </p:blipFill>
        <p:spPr bwMode="auto">
          <a:xfrm>
            <a:off x="0" y="1981200"/>
            <a:ext cx="9144000" cy="3205163"/>
          </a:xfrm>
          <a:prstGeom prst="rect">
            <a:avLst/>
          </a:prstGeom>
          <a:noFill/>
          <a:ln w="9525">
            <a:noFill/>
            <a:miter lim="800000"/>
            <a:headEnd/>
            <a:tailEnd/>
          </a:ln>
        </p:spPr>
      </p:pic>
      <p:pic>
        <p:nvPicPr>
          <p:cNvPr id="297994" name="Picture 10"/>
          <p:cNvPicPr>
            <a:picLocks noChangeAspect="1" noChangeArrowheads="1"/>
          </p:cNvPicPr>
          <p:nvPr/>
        </p:nvPicPr>
        <p:blipFill>
          <a:blip r:embed="rId6"/>
          <a:srcRect/>
          <a:stretch>
            <a:fillRect/>
          </a:stretch>
        </p:blipFill>
        <p:spPr bwMode="auto">
          <a:xfrm>
            <a:off x="468313" y="5078413"/>
            <a:ext cx="8207375" cy="1606550"/>
          </a:xfrm>
          <a:prstGeom prst="rect">
            <a:avLst/>
          </a:prstGeom>
          <a:noFill/>
          <a:ln w="9525">
            <a:solidFill>
              <a:schemeClr val="tx1"/>
            </a:solidFill>
            <a:miter lim="800000"/>
            <a:headEnd/>
            <a:tailEnd/>
          </a:ln>
        </p:spPr>
      </p:pic>
      <p:cxnSp>
        <p:nvCxnSpPr>
          <p:cNvPr id="297995" name="Gerade Verbindung 14"/>
          <p:cNvCxnSpPr>
            <a:cxnSpLocks noChangeShapeType="1"/>
          </p:cNvCxnSpPr>
          <p:nvPr/>
        </p:nvCxnSpPr>
        <p:spPr bwMode="auto">
          <a:xfrm>
            <a:off x="7696200" y="5426075"/>
            <a:ext cx="762000" cy="0"/>
          </a:xfrm>
          <a:prstGeom prst="line">
            <a:avLst/>
          </a:prstGeom>
          <a:noFill/>
          <a:ln w="38100">
            <a:solidFill>
              <a:srgbClr val="FF0000"/>
            </a:solidFill>
            <a:round/>
            <a:headEnd/>
            <a:tailEnd/>
          </a:ln>
        </p:spPr>
      </p:cxnSp>
      <p:cxnSp>
        <p:nvCxnSpPr>
          <p:cNvPr id="297996" name="Gerade Verbindung 14"/>
          <p:cNvCxnSpPr>
            <a:cxnSpLocks noChangeShapeType="1"/>
          </p:cNvCxnSpPr>
          <p:nvPr/>
        </p:nvCxnSpPr>
        <p:spPr bwMode="auto">
          <a:xfrm>
            <a:off x="685800" y="5826125"/>
            <a:ext cx="1143000" cy="0"/>
          </a:xfrm>
          <a:prstGeom prst="line">
            <a:avLst/>
          </a:prstGeom>
          <a:noFill/>
          <a:ln w="38100">
            <a:solidFill>
              <a:srgbClr val="FF0000"/>
            </a:solidFill>
            <a:round/>
            <a:headEnd/>
            <a:tailEnd/>
          </a:ln>
        </p:spPr>
      </p:cxnSp>
      <p:cxnSp>
        <p:nvCxnSpPr>
          <p:cNvPr id="297997" name="Gerade Verbindung 14"/>
          <p:cNvCxnSpPr>
            <a:cxnSpLocks noChangeShapeType="1"/>
          </p:cNvCxnSpPr>
          <p:nvPr/>
        </p:nvCxnSpPr>
        <p:spPr bwMode="auto">
          <a:xfrm>
            <a:off x="6400800" y="6245225"/>
            <a:ext cx="2057400" cy="0"/>
          </a:xfrm>
          <a:prstGeom prst="line">
            <a:avLst/>
          </a:prstGeom>
          <a:noFill/>
          <a:ln w="38100">
            <a:solidFill>
              <a:srgbClr val="FF0000"/>
            </a:solidFill>
            <a:round/>
            <a:headEnd/>
            <a:tailEnd/>
          </a:ln>
        </p:spPr>
      </p:cxnSp>
      <p:cxnSp>
        <p:nvCxnSpPr>
          <p:cNvPr id="297998" name="Gerade Verbindung 14"/>
          <p:cNvCxnSpPr>
            <a:cxnSpLocks noChangeShapeType="1"/>
          </p:cNvCxnSpPr>
          <p:nvPr/>
        </p:nvCxnSpPr>
        <p:spPr bwMode="auto">
          <a:xfrm>
            <a:off x="685800" y="6626225"/>
            <a:ext cx="3581400" cy="0"/>
          </a:xfrm>
          <a:prstGeom prst="line">
            <a:avLst/>
          </a:prstGeom>
          <a:noFill/>
          <a:ln w="38100">
            <a:solidFill>
              <a:srgbClr val="FF0000"/>
            </a:solidFill>
            <a:round/>
            <a:headEnd/>
            <a:tailEnd/>
          </a:ln>
        </p:spPr>
      </p:cxnSp>
      <p:pic>
        <p:nvPicPr>
          <p:cNvPr id="297999" name="Picture 5"/>
          <p:cNvPicPr>
            <a:picLocks noChangeAspect="1" noChangeArrowheads="1"/>
          </p:cNvPicPr>
          <p:nvPr/>
        </p:nvPicPr>
        <p:blipFill>
          <a:blip r:embed="rId7"/>
          <a:srcRect/>
          <a:stretch>
            <a:fillRect/>
          </a:stretch>
        </p:blipFill>
        <p:spPr bwMode="auto">
          <a:xfrm>
            <a:off x="7862888" y="0"/>
            <a:ext cx="1204912" cy="1600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9010" name="Picture 2" descr="E:\TC 2009\Anesthesiology\Forth Revision\Revised Figures\figure 2.tif"/>
          <p:cNvPicPr>
            <a:picLocks noChangeAspect="1" noChangeArrowheads="1"/>
          </p:cNvPicPr>
          <p:nvPr/>
        </p:nvPicPr>
        <p:blipFill>
          <a:blip r:embed="rId2"/>
          <a:srcRect/>
          <a:stretch>
            <a:fillRect/>
          </a:stretch>
        </p:blipFill>
        <p:spPr bwMode="auto">
          <a:xfrm>
            <a:off x="152400" y="111125"/>
            <a:ext cx="4251325" cy="6477000"/>
          </a:xfrm>
          <a:prstGeom prst="rect">
            <a:avLst/>
          </a:prstGeom>
          <a:noFill/>
          <a:ln w="9525">
            <a:noFill/>
            <a:miter lim="800000"/>
            <a:headEnd/>
            <a:tailEnd/>
          </a:ln>
        </p:spPr>
      </p:pic>
      <p:pic>
        <p:nvPicPr>
          <p:cNvPr id="299011" name="Picture 3" descr="E:\TC 2009\Anesthesiology\Forth Revision\Revised Figures\figure 3.tif"/>
          <p:cNvPicPr>
            <a:picLocks noChangeAspect="1" noChangeArrowheads="1"/>
          </p:cNvPicPr>
          <p:nvPr/>
        </p:nvPicPr>
        <p:blipFill>
          <a:blip r:embed="rId3"/>
          <a:srcRect/>
          <a:stretch>
            <a:fillRect/>
          </a:stretch>
        </p:blipFill>
        <p:spPr bwMode="auto">
          <a:xfrm>
            <a:off x="4495800" y="0"/>
            <a:ext cx="4500563" cy="6858000"/>
          </a:xfrm>
          <a:prstGeom prst="rect">
            <a:avLst/>
          </a:prstGeom>
          <a:noFill/>
          <a:ln w="9525">
            <a:noFill/>
            <a:miter lim="800000"/>
            <a:headEnd/>
            <a:tailEnd/>
          </a:ln>
        </p:spPr>
      </p:pic>
      <p:sp>
        <p:nvSpPr>
          <p:cNvPr id="214020" name="Text Box 4"/>
          <p:cNvSpPr txBox="1">
            <a:spLocks noChangeArrowheads="1"/>
          </p:cNvSpPr>
          <p:nvPr/>
        </p:nvSpPr>
        <p:spPr bwMode="auto">
          <a:xfrm>
            <a:off x="990600" y="60325"/>
            <a:ext cx="4114800" cy="396875"/>
          </a:xfrm>
          <a:prstGeom prst="rect">
            <a:avLst/>
          </a:prstGeom>
          <a:noFill/>
          <a:ln>
            <a:noFill/>
          </a:ln>
          <a:effectLst/>
          <a:extLst>
            <a:ext uri="{909E8E84-426E-40DD-AFC4-6F175D3DCCD1}"/>
            <a:ext uri="{91240B29-F687-4F45-9708-019B960494DF}"/>
            <a:ext uri="{AF507438-7753-43E0-B8FC-AC1667EBCBE1}"/>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0" hangingPunct="0">
              <a:spcBef>
                <a:spcPct val="50000"/>
              </a:spcBef>
              <a:buFontTx/>
              <a:buNone/>
              <a:defRPr/>
            </a:pPr>
            <a:r>
              <a:rPr lang="de-DE" altLang="de-DE" sz="2000" b="1" smtClean="0">
                <a:solidFill>
                  <a:srgbClr val="000000"/>
                </a:solidFill>
                <a:latin typeface="Arial" pitchFamily="34" charset="0"/>
                <a:cs typeface="+mn-cs"/>
              </a:rPr>
              <a:t>1718                            2147</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0034" name="Picture 2" descr="E:\TC 2009\Anesthesiology\Forth Revision\figure 4.tif"/>
          <p:cNvPicPr>
            <a:picLocks noChangeAspect="1" noChangeArrowheads="1"/>
          </p:cNvPicPr>
          <p:nvPr/>
        </p:nvPicPr>
        <p:blipFill>
          <a:blip r:embed="rId2"/>
          <a:srcRect/>
          <a:stretch>
            <a:fillRect/>
          </a:stretch>
        </p:blipFill>
        <p:spPr bwMode="auto">
          <a:xfrm>
            <a:off x="533400" y="104775"/>
            <a:ext cx="8001000" cy="6584950"/>
          </a:xfrm>
          <a:prstGeom prst="rect">
            <a:avLst/>
          </a:prstGeom>
          <a:noFill/>
          <a:ln w="9525">
            <a:noFill/>
            <a:miter lim="800000"/>
            <a:headEnd/>
            <a:tailEnd/>
          </a:ln>
        </p:spPr>
      </p:pic>
      <p:pic>
        <p:nvPicPr>
          <p:cNvPr id="300035" name="Picture 2"/>
          <p:cNvPicPr>
            <a:picLocks noChangeAspect="1" noChangeArrowheads="1"/>
          </p:cNvPicPr>
          <p:nvPr/>
        </p:nvPicPr>
        <p:blipFill>
          <a:blip r:embed="rId3"/>
          <a:srcRect/>
          <a:stretch>
            <a:fillRect/>
          </a:stretch>
        </p:blipFill>
        <p:spPr bwMode="auto">
          <a:xfrm>
            <a:off x="50800" y="339725"/>
            <a:ext cx="2921000" cy="269875"/>
          </a:xfrm>
          <a:prstGeom prst="rect">
            <a:avLst/>
          </a:prstGeom>
          <a:noFill/>
          <a:ln w="9525">
            <a:noFill/>
            <a:miter lim="800000"/>
            <a:headEnd/>
            <a:tailEnd/>
          </a:ln>
        </p:spPr>
      </p:pic>
      <p:sp>
        <p:nvSpPr>
          <p:cNvPr id="300036" name="Text Box 5"/>
          <p:cNvSpPr txBox="1">
            <a:spLocks noChangeArrowheads="1"/>
          </p:cNvSpPr>
          <p:nvPr/>
        </p:nvSpPr>
        <p:spPr bwMode="auto">
          <a:xfrm>
            <a:off x="6096000" y="6477000"/>
            <a:ext cx="2362200" cy="396875"/>
          </a:xfrm>
          <a:prstGeom prst="rect">
            <a:avLst/>
          </a:prstGeom>
          <a:noFill/>
          <a:ln w="9525">
            <a:noFill/>
            <a:miter lim="800000"/>
            <a:headEnd/>
            <a:tailEnd/>
          </a:ln>
        </p:spPr>
        <p:txBody>
          <a:bodyPr>
            <a:spAutoFit/>
          </a:bodyPr>
          <a:lstStyle/>
          <a:p>
            <a:pPr>
              <a:spcBef>
                <a:spcPct val="50000"/>
              </a:spcBef>
            </a:pPr>
            <a:r>
              <a:rPr lang="de-DE" altLang="de-DE" sz="2000">
                <a:latin typeface="Arial" pitchFamily="34" charset="0"/>
              </a:rPr>
              <a:t>(thromboembolic)</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
          <p:cNvGrpSpPr/>
          <p:nvPr/>
        </p:nvGrpSpPr>
        <p:grpSpPr>
          <a:xfrm>
            <a:off x="-3175" y="1032706"/>
            <a:ext cx="9039225" cy="5780844"/>
            <a:chOff x="-3175" y="42863"/>
            <a:chExt cx="9147175" cy="6770687"/>
          </a:xfrm>
        </p:grpSpPr>
        <p:pic>
          <p:nvPicPr>
            <p:cNvPr id="8" name="Picture 2"/>
            <p:cNvPicPr>
              <a:picLocks noChangeAspect="1" noChangeArrowheads="1"/>
            </p:cNvPicPr>
            <p:nvPr/>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rcRect/>
            <a:stretch>
              <a:fillRect/>
            </a:stretch>
          </p:blipFill>
          <p:spPr bwMode="auto">
            <a:xfrm>
              <a:off x="0" y="42863"/>
              <a:ext cx="9144000" cy="677068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 w="9525">
                  <a:solidFill>
                    <a:schemeClr val="tx1"/>
                  </a:solidFill>
                  <a:miter lim="800000"/>
                  <a:headEnd/>
                  <a:tailEnd/>
                </a14:hiddenLine>
              </a:ext>
            </a:extLst>
          </p:spPr>
        </p:pic>
        <p:sp>
          <p:nvSpPr>
            <p:cNvPr id="9" name="Rechteck 1"/>
            <p:cNvSpPr/>
            <p:nvPr/>
          </p:nvSpPr>
          <p:spPr>
            <a:xfrm>
              <a:off x="107950" y="2565400"/>
              <a:ext cx="8928100" cy="37782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a:p>
          </p:txBody>
        </p:sp>
        <p:sp>
          <p:nvSpPr>
            <p:cNvPr id="10" name="Rechteck 2"/>
            <p:cNvSpPr/>
            <p:nvPr/>
          </p:nvSpPr>
          <p:spPr>
            <a:xfrm>
              <a:off x="179388" y="6237288"/>
              <a:ext cx="5616575" cy="3603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a:p>
          </p:txBody>
        </p:sp>
        <p:pic>
          <p:nvPicPr>
            <p:cNvPr id="11" name="Picture 2"/>
            <p:cNvPicPr>
              <a:picLocks noChangeAspect="1" noChangeArrowheads="1"/>
            </p:cNvPicPr>
            <p:nvPr/>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rcRect/>
            <a:stretch>
              <a:fillRect/>
            </a:stretch>
          </p:blipFill>
          <p:spPr bwMode="auto">
            <a:xfrm>
              <a:off x="-3175" y="2238375"/>
              <a:ext cx="9147175" cy="4105275"/>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 w="9525">
                  <a:solidFill>
                    <a:schemeClr val="tx1"/>
                  </a:solidFill>
                  <a:miter lim="800000"/>
                  <a:headEnd/>
                  <a:tailEnd/>
                </a14:hiddenLine>
              </a:ext>
            </a:extLst>
          </p:spPr>
        </p:pic>
        <p:cxnSp>
          <p:nvCxnSpPr>
            <p:cNvPr id="12" name="Gerade Verbindung 5"/>
            <p:cNvCxnSpPr/>
            <p:nvPr/>
          </p:nvCxnSpPr>
          <p:spPr>
            <a:xfrm>
              <a:off x="3924300" y="2997200"/>
              <a:ext cx="4968875" cy="0"/>
            </a:xfrm>
            <a:prstGeom prst="line">
              <a:avLst/>
            </a:prstGeom>
            <a:ln w="38100">
              <a:solidFill>
                <a:srgbClr val="CC0000"/>
              </a:solidFill>
            </a:ln>
          </p:spPr>
          <p:style>
            <a:lnRef idx="1">
              <a:schemeClr val="accent1"/>
            </a:lnRef>
            <a:fillRef idx="0">
              <a:schemeClr val="accent1"/>
            </a:fillRef>
            <a:effectRef idx="0">
              <a:schemeClr val="accent1"/>
            </a:effectRef>
            <a:fontRef idx="minor">
              <a:schemeClr val="tx1"/>
            </a:fontRef>
          </p:style>
        </p:cxnSp>
        <p:cxnSp>
          <p:nvCxnSpPr>
            <p:cNvPr id="13" name="Gerade Verbindung 10"/>
            <p:cNvCxnSpPr/>
            <p:nvPr/>
          </p:nvCxnSpPr>
          <p:spPr>
            <a:xfrm>
              <a:off x="323850" y="3429000"/>
              <a:ext cx="8569325" cy="0"/>
            </a:xfrm>
            <a:prstGeom prst="line">
              <a:avLst/>
            </a:prstGeom>
            <a:ln w="38100">
              <a:solidFill>
                <a:srgbClr val="CC0000"/>
              </a:solidFill>
            </a:ln>
          </p:spPr>
          <p:style>
            <a:lnRef idx="1">
              <a:schemeClr val="accent1"/>
            </a:lnRef>
            <a:fillRef idx="0">
              <a:schemeClr val="accent1"/>
            </a:fillRef>
            <a:effectRef idx="0">
              <a:schemeClr val="accent1"/>
            </a:effectRef>
            <a:fontRef idx="minor">
              <a:schemeClr val="tx1"/>
            </a:fontRef>
          </p:style>
        </p:cxnSp>
        <p:cxnSp>
          <p:nvCxnSpPr>
            <p:cNvPr id="14" name="Gerade Verbindung 12"/>
            <p:cNvCxnSpPr/>
            <p:nvPr/>
          </p:nvCxnSpPr>
          <p:spPr>
            <a:xfrm>
              <a:off x="323850" y="3814763"/>
              <a:ext cx="8569325" cy="0"/>
            </a:xfrm>
            <a:prstGeom prst="line">
              <a:avLst/>
            </a:prstGeom>
            <a:ln w="38100">
              <a:solidFill>
                <a:srgbClr val="CC0000"/>
              </a:solidFill>
            </a:ln>
          </p:spPr>
          <p:style>
            <a:lnRef idx="1">
              <a:schemeClr val="accent1"/>
            </a:lnRef>
            <a:fillRef idx="0">
              <a:schemeClr val="accent1"/>
            </a:fillRef>
            <a:effectRef idx="0">
              <a:schemeClr val="accent1"/>
            </a:effectRef>
            <a:fontRef idx="minor">
              <a:schemeClr val="tx1"/>
            </a:fontRef>
          </p:style>
        </p:cxnSp>
        <p:cxnSp>
          <p:nvCxnSpPr>
            <p:cNvPr id="15" name="Gerade Verbindung 13"/>
            <p:cNvCxnSpPr/>
            <p:nvPr/>
          </p:nvCxnSpPr>
          <p:spPr>
            <a:xfrm>
              <a:off x="323850" y="4221163"/>
              <a:ext cx="8569325" cy="0"/>
            </a:xfrm>
            <a:prstGeom prst="line">
              <a:avLst/>
            </a:prstGeom>
            <a:ln w="38100">
              <a:solidFill>
                <a:srgbClr val="CC0000"/>
              </a:solidFill>
            </a:ln>
          </p:spPr>
          <p:style>
            <a:lnRef idx="1">
              <a:schemeClr val="accent1"/>
            </a:lnRef>
            <a:fillRef idx="0">
              <a:schemeClr val="accent1"/>
            </a:fillRef>
            <a:effectRef idx="0">
              <a:schemeClr val="accent1"/>
            </a:effectRef>
            <a:fontRef idx="minor">
              <a:schemeClr val="tx1"/>
            </a:fontRef>
          </p:style>
        </p:cxnSp>
        <p:cxnSp>
          <p:nvCxnSpPr>
            <p:cNvPr id="16" name="Gerade Verbindung 14"/>
            <p:cNvCxnSpPr/>
            <p:nvPr/>
          </p:nvCxnSpPr>
          <p:spPr>
            <a:xfrm>
              <a:off x="323850" y="4619625"/>
              <a:ext cx="8569325" cy="0"/>
            </a:xfrm>
            <a:prstGeom prst="line">
              <a:avLst/>
            </a:prstGeom>
            <a:ln w="38100">
              <a:solidFill>
                <a:srgbClr val="CC0000"/>
              </a:solidFill>
            </a:ln>
          </p:spPr>
          <p:style>
            <a:lnRef idx="1">
              <a:schemeClr val="accent1"/>
            </a:lnRef>
            <a:fillRef idx="0">
              <a:schemeClr val="accent1"/>
            </a:fillRef>
            <a:effectRef idx="0">
              <a:schemeClr val="accent1"/>
            </a:effectRef>
            <a:fontRef idx="minor">
              <a:schemeClr val="tx1"/>
            </a:fontRef>
          </p:style>
        </p:cxnSp>
        <p:cxnSp>
          <p:nvCxnSpPr>
            <p:cNvPr id="17" name="Gerade Verbindung 15"/>
            <p:cNvCxnSpPr/>
            <p:nvPr/>
          </p:nvCxnSpPr>
          <p:spPr>
            <a:xfrm>
              <a:off x="323850" y="5038725"/>
              <a:ext cx="8569325" cy="0"/>
            </a:xfrm>
            <a:prstGeom prst="line">
              <a:avLst/>
            </a:prstGeom>
            <a:ln w="38100">
              <a:solidFill>
                <a:srgbClr val="CC0000"/>
              </a:solidFill>
            </a:ln>
          </p:spPr>
          <p:style>
            <a:lnRef idx="1">
              <a:schemeClr val="accent1"/>
            </a:lnRef>
            <a:fillRef idx="0">
              <a:schemeClr val="accent1"/>
            </a:fillRef>
            <a:effectRef idx="0">
              <a:schemeClr val="accent1"/>
            </a:effectRef>
            <a:fontRef idx="minor">
              <a:schemeClr val="tx1"/>
            </a:fontRef>
          </p:style>
        </p:cxnSp>
        <p:cxnSp>
          <p:nvCxnSpPr>
            <p:cNvPr id="18" name="Gerade Verbindung 16"/>
            <p:cNvCxnSpPr/>
            <p:nvPr/>
          </p:nvCxnSpPr>
          <p:spPr>
            <a:xfrm>
              <a:off x="323850" y="5427663"/>
              <a:ext cx="6408738" cy="0"/>
            </a:xfrm>
            <a:prstGeom prst="line">
              <a:avLst/>
            </a:prstGeom>
            <a:ln w="38100">
              <a:solidFill>
                <a:srgbClr val="CC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mc="http://schemas.openxmlformats.org/markup-compatibility/2006" xmlns:mv="urn:schemas-microsoft-com:mac:vml" xmlns:p14="http://schemas.microsoft.com/office/powerpoint/2010/main" xmlns="" val="3466715990"/>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849" y="874392"/>
            <a:ext cx="8036303" cy="454581"/>
          </a:xfrm>
        </p:spPr>
        <p:txBody>
          <a:bodyPr>
            <a:normAutofit fontScale="90000"/>
          </a:bodyPr>
          <a:lstStyle/>
          <a:p>
            <a:r>
              <a:rPr lang="en-US" sz="2000" dirty="0" smtClean="0"/>
              <a:t>Evaluation of a Novel Transfusion </a:t>
            </a:r>
            <a:r>
              <a:rPr lang="en-US" sz="2000" dirty="0" err="1" smtClean="0"/>
              <a:t>Alogrithm</a:t>
            </a:r>
            <a:r>
              <a:rPr lang="en-US" sz="2000" dirty="0" smtClean="0"/>
              <a:t> Employing Point-of-care Coagulation Assays in Cardiac Surgery</a:t>
            </a:r>
            <a:endParaRPr lang="en-US" sz="2000" dirty="0"/>
          </a:p>
        </p:txBody>
      </p:sp>
      <p:sp>
        <p:nvSpPr>
          <p:cNvPr id="3" name="Content Placeholder 2"/>
          <p:cNvSpPr>
            <a:spLocks noGrp="1"/>
          </p:cNvSpPr>
          <p:nvPr>
            <p:ph idx="1"/>
          </p:nvPr>
        </p:nvSpPr>
        <p:spPr/>
        <p:txBody>
          <a:bodyPr/>
          <a:lstStyle/>
          <a:p>
            <a:pPr>
              <a:buNone/>
            </a:pPr>
            <a:endParaRPr lang="en-US" dirty="0"/>
          </a:p>
        </p:txBody>
      </p:sp>
      <p:pic>
        <p:nvPicPr>
          <p:cNvPr id="4" name="Picture 3"/>
          <p:cNvPicPr>
            <a:picLocks noChangeAspect="1"/>
          </p:cNvPicPr>
          <p:nvPr/>
        </p:nvPicPr>
        <p:blipFill>
          <a:blip r:embed="rId2"/>
          <a:stretch>
            <a:fillRect/>
          </a:stretch>
        </p:blipFill>
        <p:spPr>
          <a:xfrm>
            <a:off x="337691" y="1657787"/>
            <a:ext cx="8252460" cy="5372100"/>
          </a:xfrm>
          <a:prstGeom prst="rect">
            <a:avLst/>
          </a:prstGeom>
        </p:spPr>
      </p:pic>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849" y="1028702"/>
            <a:ext cx="8036303" cy="1460498"/>
          </a:xfrm>
        </p:spPr>
        <p:txBody>
          <a:bodyPr>
            <a:normAutofit fontScale="90000"/>
          </a:bodyPr>
          <a:lstStyle/>
          <a:p>
            <a:pPr>
              <a:defRPr/>
            </a:pPr>
            <a:r>
              <a:rPr lang="en-CA" kern="0" dirty="0" smtClean="0">
                <a:solidFill>
                  <a:srgbClr val="0000FF"/>
                </a:solidFill>
                <a:cs typeface="Arial" panose="020B0604020202020204" pitchFamily="34" charset="0"/>
              </a:rPr>
              <a:t>ANNUAL SAVINGS IN DIRECT TRANSFUSION COSTS AT TORONTO GENERAL HOSPITAL, CANADA</a:t>
            </a:r>
            <a:endParaRPr lang="en-US" kern="0" dirty="0">
              <a:solidFill>
                <a:srgbClr val="0000FF"/>
              </a:solidFill>
              <a:cs typeface="Arial" panose="020B0604020202020204" pitchFamily="34" charset="0"/>
            </a:endParaRPr>
          </a:p>
        </p:txBody>
      </p:sp>
      <p:graphicFrame>
        <p:nvGraphicFramePr>
          <p:cNvPr id="5" name="Content Placeholder 5"/>
          <p:cNvGraphicFramePr>
            <a:graphicFrameLocks noGrp="1"/>
          </p:cNvGraphicFramePr>
          <p:nvPr>
            <p:ph idx="1"/>
            <p:extLst>
              <p:ext uri="{D42A27DB-BD31-4B8C-83A1-F6EECF244321}">
                <p14:modId xmlns:mc="http://schemas.openxmlformats.org/markup-compatibility/2006" xmlns:mv="urn:schemas-microsoft-com:mac:vml" xmlns:p14="http://schemas.microsoft.com/office/powerpoint/2010/main" xmlns="" val="963623742"/>
              </p:ext>
            </p:extLst>
          </p:nvPr>
        </p:nvGraphicFramePr>
        <p:xfrm>
          <a:off x="553849" y="2552700"/>
          <a:ext cx="7523576" cy="2754316"/>
        </p:xfrm>
        <a:graphic>
          <a:graphicData uri="http://schemas.openxmlformats.org/drawingml/2006/table">
            <a:tbl>
              <a:tblPr firstRow="1" bandRow="1">
                <a:tableStyleId>{5940675A-B579-460E-94D1-54222C63F5DA}</a:tableStyleId>
              </a:tblPr>
              <a:tblGrid>
                <a:gridCol w="1880894"/>
                <a:gridCol w="1880894"/>
                <a:gridCol w="1880894"/>
                <a:gridCol w="1880894"/>
              </a:tblGrid>
              <a:tr h="796101">
                <a:tc>
                  <a:txBody>
                    <a:bodyPr/>
                    <a:lstStyle/>
                    <a:p>
                      <a:pPr algn="ctr"/>
                      <a:r>
                        <a:rPr lang="en-CA" sz="1600" b="1" dirty="0" smtClean="0"/>
                        <a:t>Product</a:t>
                      </a:r>
                      <a:endParaRPr lang="en-US" sz="1600" b="1" dirty="0"/>
                    </a:p>
                  </a:txBody>
                  <a:tcPr marL="70769" marR="70769" marT="39822" marB="39822"/>
                </a:tc>
                <a:tc>
                  <a:txBody>
                    <a:bodyPr/>
                    <a:lstStyle/>
                    <a:p>
                      <a:pPr algn="ctr"/>
                      <a:r>
                        <a:rPr lang="en-CA" sz="1600" b="1" dirty="0" smtClean="0"/>
                        <a:t>Number</a:t>
                      </a:r>
                      <a:r>
                        <a:rPr lang="en-CA" sz="1600" b="1" baseline="0" dirty="0" smtClean="0"/>
                        <a:t> saved (compared to 2012)</a:t>
                      </a:r>
                      <a:endParaRPr lang="en-US" sz="1600" b="1" dirty="0"/>
                    </a:p>
                  </a:txBody>
                  <a:tcPr marL="70769" marR="70769" marT="39822" marB="39822"/>
                </a:tc>
                <a:tc>
                  <a:txBody>
                    <a:bodyPr/>
                    <a:lstStyle/>
                    <a:p>
                      <a:pPr algn="ctr"/>
                      <a:r>
                        <a:rPr lang="en-CA" sz="1600" b="1" dirty="0" smtClean="0"/>
                        <a:t>Cost per unit*</a:t>
                      </a:r>
                      <a:endParaRPr lang="en-US" sz="1600" b="1" dirty="0"/>
                    </a:p>
                  </a:txBody>
                  <a:tcPr marL="70769" marR="70769" marT="39822" marB="39822"/>
                </a:tc>
                <a:tc>
                  <a:txBody>
                    <a:bodyPr/>
                    <a:lstStyle/>
                    <a:p>
                      <a:pPr algn="ctr"/>
                      <a:r>
                        <a:rPr lang="en-CA" sz="1600" b="1" dirty="0" smtClean="0"/>
                        <a:t>Total</a:t>
                      </a:r>
                      <a:r>
                        <a:rPr lang="en-CA" sz="1600" b="1" baseline="0" dirty="0" smtClean="0"/>
                        <a:t> costs</a:t>
                      </a:r>
                      <a:endParaRPr lang="en-US" sz="1600" b="1" dirty="0"/>
                    </a:p>
                  </a:txBody>
                  <a:tcPr marL="70769" marR="70769" marT="39822" marB="39822"/>
                </a:tc>
              </a:tr>
              <a:tr h="391643">
                <a:tc>
                  <a:txBody>
                    <a:bodyPr/>
                    <a:lstStyle/>
                    <a:p>
                      <a:r>
                        <a:rPr lang="en-CA" sz="1600" b="1" dirty="0" smtClean="0"/>
                        <a:t>RBC (units)</a:t>
                      </a:r>
                      <a:endParaRPr lang="en-US" sz="1600" b="1" dirty="0"/>
                    </a:p>
                  </a:txBody>
                  <a:tcPr marL="70769" marR="70769" marT="39822" marB="39822"/>
                </a:tc>
                <a:tc>
                  <a:txBody>
                    <a:bodyPr/>
                    <a:lstStyle/>
                    <a:p>
                      <a:pPr algn="r"/>
                      <a:r>
                        <a:rPr lang="en-CA" sz="1600" b="1" dirty="0" smtClean="0"/>
                        <a:t>1370</a:t>
                      </a:r>
                      <a:endParaRPr lang="en-US" sz="1600" b="1" dirty="0"/>
                    </a:p>
                  </a:txBody>
                  <a:tcPr marL="70769" marR="70769" marT="39822" marB="39822"/>
                </a:tc>
                <a:tc>
                  <a:txBody>
                    <a:bodyPr/>
                    <a:lstStyle/>
                    <a:p>
                      <a:pPr algn="r"/>
                      <a:r>
                        <a:rPr lang="en-CA" sz="1600" b="1" dirty="0" smtClean="0"/>
                        <a:t>$840</a:t>
                      </a:r>
                      <a:endParaRPr lang="en-US" sz="1600" b="1" dirty="0"/>
                    </a:p>
                  </a:txBody>
                  <a:tcPr marL="70769" marR="70769" marT="39822" marB="39822"/>
                </a:tc>
                <a:tc>
                  <a:txBody>
                    <a:bodyPr/>
                    <a:lstStyle/>
                    <a:p>
                      <a:pPr algn="r"/>
                      <a:r>
                        <a:rPr lang="en-CA" sz="1600" b="1" dirty="0" smtClean="0"/>
                        <a:t>  $1,150,000</a:t>
                      </a:r>
                      <a:endParaRPr lang="en-US" sz="1600" b="1" dirty="0"/>
                    </a:p>
                  </a:txBody>
                  <a:tcPr marL="70769" marR="70769" marT="39822" marB="39822"/>
                </a:tc>
              </a:tr>
              <a:tr h="391643">
                <a:tc>
                  <a:txBody>
                    <a:bodyPr/>
                    <a:lstStyle/>
                    <a:p>
                      <a:r>
                        <a:rPr lang="en-CA" sz="1600" b="1" dirty="0" smtClean="0"/>
                        <a:t>Platelet (doses)</a:t>
                      </a:r>
                      <a:endParaRPr lang="en-US" sz="1600" b="1" dirty="0"/>
                    </a:p>
                  </a:txBody>
                  <a:tcPr marL="70769" marR="70769" marT="39822" marB="39822"/>
                </a:tc>
                <a:tc>
                  <a:txBody>
                    <a:bodyPr/>
                    <a:lstStyle/>
                    <a:p>
                      <a:pPr algn="r"/>
                      <a:r>
                        <a:rPr lang="en-CA" sz="1600" b="1" dirty="0" smtClean="0"/>
                        <a:t>400</a:t>
                      </a:r>
                      <a:endParaRPr lang="en-US" sz="1600" b="1" dirty="0"/>
                    </a:p>
                  </a:txBody>
                  <a:tcPr marL="70769" marR="70769" marT="39822" marB="39822"/>
                </a:tc>
                <a:tc>
                  <a:txBody>
                    <a:bodyPr/>
                    <a:lstStyle/>
                    <a:p>
                      <a:pPr algn="r"/>
                      <a:r>
                        <a:rPr lang="en-CA" sz="1600" b="1" dirty="0" smtClean="0"/>
                        <a:t>$600</a:t>
                      </a:r>
                      <a:endParaRPr lang="en-US" sz="1600" b="1" dirty="0"/>
                    </a:p>
                  </a:txBody>
                  <a:tcPr marL="70769" marR="70769" marT="39822" marB="39822"/>
                </a:tc>
                <a:tc>
                  <a:txBody>
                    <a:bodyPr/>
                    <a:lstStyle/>
                    <a:p>
                      <a:pPr algn="r"/>
                      <a:r>
                        <a:rPr lang="en-CA" sz="1600" b="1" dirty="0" smtClean="0"/>
                        <a:t>  $   240,000</a:t>
                      </a:r>
                      <a:endParaRPr lang="en-US" sz="1600" b="1" dirty="0"/>
                    </a:p>
                  </a:txBody>
                  <a:tcPr marL="70769" marR="70769" marT="39822" marB="39822"/>
                </a:tc>
              </a:tr>
              <a:tr h="391643">
                <a:tc>
                  <a:txBody>
                    <a:bodyPr/>
                    <a:lstStyle/>
                    <a:p>
                      <a:r>
                        <a:rPr lang="en-CA" sz="1600" b="1" dirty="0" smtClean="0"/>
                        <a:t>Plasma (units)</a:t>
                      </a:r>
                      <a:endParaRPr lang="en-US" sz="1600" b="1" dirty="0"/>
                    </a:p>
                  </a:txBody>
                  <a:tcPr marL="70769" marR="70769" marT="39822" marB="39822"/>
                </a:tc>
                <a:tc>
                  <a:txBody>
                    <a:bodyPr/>
                    <a:lstStyle/>
                    <a:p>
                      <a:pPr algn="r"/>
                      <a:r>
                        <a:rPr lang="en-CA" sz="1600" b="1" dirty="0" smtClean="0"/>
                        <a:t>1543</a:t>
                      </a:r>
                      <a:endParaRPr lang="en-US" sz="1600" b="1" dirty="0"/>
                    </a:p>
                  </a:txBody>
                  <a:tcPr marL="70769" marR="70769" marT="39822" marB="39822"/>
                </a:tc>
                <a:tc>
                  <a:txBody>
                    <a:bodyPr/>
                    <a:lstStyle/>
                    <a:p>
                      <a:pPr algn="r"/>
                      <a:r>
                        <a:rPr lang="en-CA" sz="1600" b="1" dirty="0" smtClean="0"/>
                        <a:t>$80</a:t>
                      </a:r>
                      <a:endParaRPr lang="en-US" sz="1600" b="1" dirty="0"/>
                    </a:p>
                  </a:txBody>
                  <a:tcPr marL="70769" marR="70769" marT="39822" marB="39822"/>
                </a:tc>
                <a:tc>
                  <a:txBody>
                    <a:bodyPr/>
                    <a:lstStyle/>
                    <a:p>
                      <a:pPr algn="r"/>
                      <a:r>
                        <a:rPr lang="en-CA" sz="1600" b="1" dirty="0" smtClean="0"/>
                        <a:t>  $   123,000</a:t>
                      </a:r>
                      <a:endParaRPr lang="en-US" sz="1600" b="1" dirty="0"/>
                    </a:p>
                  </a:txBody>
                  <a:tcPr marL="70769" marR="70769" marT="39822" marB="39822"/>
                </a:tc>
              </a:tr>
              <a:tr h="391643">
                <a:tc>
                  <a:txBody>
                    <a:bodyPr/>
                    <a:lstStyle/>
                    <a:p>
                      <a:r>
                        <a:rPr lang="en-CA" sz="1600" b="1" dirty="0" smtClean="0"/>
                        <a:t>rFVIIa (doses)</a:t>
                      </a:r>
                      <a:endParaRPr lang="en-US" sz="1600" b="1" dirty="0"/>
                    </a:p>
                  </a:txBody>
                  <a:tcPr marL="70769" marR="70769" marT="39822" marB="39822"/>
                </a:tc>
                <a:tc>
                  <a:txBody>
                    <a:bodyPr/>
                    <a:lstStyle/>
                    <a:p>
                      <a:pPr algn="r"/>
                      <a:r>
                        <a:rPr lang="en-CA" sz="1600" b="1" dirty="0" smtClean="0"/>
                        <a:t>30</a:t>
                      </a:r>
                      <a:endParaRPr lang="en-US" sz="1600" b="1" dirty="0"/>
                    </a:p>
                  </a:txBody>
                  <a:tcPr marL="70769" marR="70769" marT="39822" marB="39822"/>
                </a:tc>
                <a:tc>
                  <a:txBody>
                    <a:bodyPr/>
                    <a:lstStyle/>
                    <a:p>
                      <a:pPr algn="r"/>
                      <a:r>
                        <a:rPr lang="en-CA" sz="1600" b="1" dirty="0" smtClean="0"/>
                        <a:t>$5000</a:t>
                      </a:r>
                      <a:endParaRPr lang="en-US" sz="1600" b="1" dirty="0"/>
                    </a:p>
                  </a:txBody>
                  <a:tcPr marL="70769" marR="70769" marT="39822" marB="39822"/>
                </a:tc>
                <a:tc>
                  <a:txBody>
                    <a:bodyPr/>
                    <a:lstStyle/>
                    <a:p>
                      <a:pPr algn="r"/>
                      <a:r>
                        <a:rPr lang="en-CA" sz="1600" b="1" dirty="0" smtClean="0"/>
                        <a:t>  $   150,000</a:t>
                      </a:r>
                      <a:endParaRPr lang="en-US" sz="1600" b="1" dirty="0"/>
                    </a:p>
                  </a:txBody>
                  <a:tcPr marL="70769" marR="70769" marT="39822" marB="39822"/>
                </a:tc>
              </a:tr>
              <a:tr h="391643">
                <a:tc>
                  <a:txBody>
                    <a:bodyPr/>
                    <a:lstStyle/>
                    <a:p>
                      <a:endParaRPr lang="en-US" sz="1600" b="1" dirty="0"/>
                    </a:p>
                  </a:txBody>
                  <a:tcPr marL="70769" marR="70769" marT="39822" marB="39822"/>
                </a:tc>
                <a:tc>
                  <a:txBody>
                    <a:bodyPr/>
                    <a:lstStyle/>
                    <a:p>
                      <a:pPr algn="r"/>
                      <a:endParaRPr lang="en-US" sz="1600" b="1" dirty="0"/>
                    </a:p>
                  </a:txBody>
                  <a:tcPr marL="70769" marR="70769" marT="39822" marB="39822"/>
                </a:tc>
                <a:tc>
                  <a:txBody>
                    <a:bodyPr/>
                    <a:lstStyle/>
                    <a:p>
                      <a:pPr algn="r"/>
                      <a:r>
                        <a:rPr lang="en-CA" sz="1600" b="1" dirty="0" smtClean="0"/>
                        <a:t>Total</a:t>
                      </a:r>
                      <a:endParaRPr lang="en-US" sz="1600" b="1" dirty="0"/>
                    </a:p>
                  </a:txBody>
                  <a:tcPr marL="70769" marR="70769" marT="39822" marB="39822"/>
                </a:tc>
                <a:tc>
                  <a:txBody>
                    <a:bodyPr/>
                    <a:lstStyle/>
                    <a:p>
                      <a:pPr algn="r"/>
                      <a:r>
                        <a:rPr lang="en-US" sz="1600" b="1" dirty="0" smtClean="0"/>
                        <a:t>~$1,700,000</a:t>
                      </a:r>
                      <a:r>
                        <a:rPr lang="en-US" sz="1600" b="1" baseline="30000" dirty="0" smtClean="0"/>
                        <a:t>†</a:t>
                      </a:r>
                      <a:endParaRPr lang="en-US" sz="1600" b="1" baseline="30000" dirty="0"/>
                    </a:p>
                  </a:txBody>
                  <a:tcPr marL="70769" marR="70769" marT="39822" marB="39822"/>
                </a:tc>
              </a:tr>
            </a:tbl>
          </a:graphicData>
        </a:graphic>
      </p:graphicFrame>
      <p:sp>
        <p:nvSpPr>
          <p:cNvPr id="6" name="TextBox 6"/>
          <p:cNvSpPr txBox="1">
            <a:spLocks noChangeArrowheads="1"/>
          </p:cNvSpPr>
          <p:nvPr/>
        </p:nvSpPr>
        <p:spPr bwMode="auto">
          <a:xfrm>
            <a:off x="553848" y="5568950"/>
            <a:ext cx="8348852" cy="72071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square">
            <a:spAutoFit/>
          </a:bodyPr>
          <a:lstStyle>
            <a:lvl1pPr eaLnBrk="0" hangingPunct="0">
              <a:spcBef>
                <a:spcPct val="20000"/>
              </a:spcBef>
              <a:buBlip>
                <a:blip r:embed="rId2"/>
              </a:buBlip>
              <a:defRPr sz="2100">
                <a:solidFill>
                  <a:srgbClr val="000000"/>
                </a:solidFill>
                <a:latin typeface="Arial" charset="0"/>
              </a:defRPr>
            </a:lvl1pPr>
            <a:lvl2pPr marL="742950" indent="-285750" eaLnBrk="0" hangingPunct="0">
              <a:spcBef>
                <a:spcPct val="20000"/>
              </a:spcBef>
              <a:buBlip>
                <a:blip r:embed="rId3"/>
              </a:buBlip>
              <a:defRPr sz="2100">
                <a:solidFill>
                  <a:srgbClr val="000000"/>
                </a:solidFill>
                <a:latin typeface="Arial" charset="0"/>
              </a:defRPr>
            </a:lvl2pPr>
            <a:lvl3pPr marL="1143000" indent="-228600" eaLnBrk="0" hangingPunct="0">
              <a:spcBef>
                <a:spcPct val="20000"/>
              </a:spcBef>
              <a:buBlip>
                <a:blip r:embed="rId3"/>
              </a:buBlip>
              <a:defRPr sz="2100">
                <a:solidFill>
                  <a:srgbClr val="000000"/>
                </a:solidFill>
                <a:latin typeface="Arial" charset="0"/>
              </a:defRPr>
            </a:lvl3pPr>
            <a:lvl4pPr marL="1600200" indent="-228600" eaLnBrk="0" hangingPunct="0">
              <a:spcBef>
                <a:spcPct val="20000"/>
              </a:spcBef>
              <a:buBlip>
                <a:blip r:embed="rId3"/>
              </a:buBlip>
              <a:defRPr sz="1900">
                <a:solidFill>
                  <a:schemeClr val="accent2"/>
                </a:solidFill>
                <a:latin typeface="Arial" charset="0"/>
              </a:defRPr>
            </a:lvl4pPr>
            <a:lvl5pPr marL="2057400" indent="-228600" eaLnBrk="0" hangingPunct="0">
              <a:spcBef>
                <a:spcPct val="20000"/>
              </a:spcBef>
              <a:buBlip>
                <a:blip r:embed="rId3"/>
              </a:buBlip>
              <a:defRPr sz="1900">
                <a:solidFill>
                  <a:schemeClr val="accent2"/>
                </a:solidFill>
                <a:latin typeface="Arial" charset="0"/>
              </a:defRPr>
            </a:lvl5pPr>
            <a:lvl6pPr marL="2514600" indent="-228600" eaLnBrk="0" fontAlgn="base" hangingPunct="0">
              <a:spcBef>
                <a:spcPct val="20000"/>
              </a:spcBef>
              <a:spcAft>
                <a:spcPct val="0"/>
              </a:spcAft>
              <a:buBlip>
                <a:blip r:embed="rId3"/>
              </a:buBlip>
              <a:defRPr sz="1900">
                <a:solidFill>
                  <a:schemeClr val="accent2"/>
                </a:solidFill>
                <a:latin typeface="Arial" charset="0"/>
              </a:defRPr>
            </a:lvl6pPr>
            <a:lvl7pPr marL="2971800" indent="-228600" eaLnBrk="0" fontAlgn="base" hangingPunct="0">
              <a:spcBef>
                <a:spcPct val="20000"/>
              </a:spcBef>
              <a:spcAft>
                <a:spcPct val="0"/>
              </a:spcAft>
              <a:buBlip>
                <a:blip r:embed="rId3"/>
              </a:buBlip>
              <a:defRPr sz="1900">
                <a:solidFill>
                  <a:schemeClr val="accent2"/>
                </a:solidFill>
                <a:latin typeface="Arial" charset="0"/>
              </a:defRPr>
            </a:lvl7pPr>
            <a:lvl8pPr marL="3429000" indent="-228600" eaLnBrk="0" fontAlgn="base" hangingPunct="0">
              <a:spcBef>
                <a:spcPct val="20000"/>
              </a:spcBef>
              <a:spcAft>
                <a:spcPct val="0"/>
              </a:spcAft>
              <a:buBlip>
                <a:blip r:embed="rId3"/>
              </a:buBlip>
              <a:defRPr sz="1900">
                <a:solidFill>
                  <a:schemeClr val="accent2"/>
                </a:solidFill>
                <a:latin typeface="Arial" charset="0"/>
              </a:defRPr>
            </a:lvl8pPr>
            <a:lvl9pPr marL="3886200" indent="-228600" eaLnBrk="0" fontAlgn="base" hangingPunct="0">
              <a:spcBef>
                <a:spcPct val="20000"/>
              </a:spcBef>
              <a:spcAft>
                <a:spcPct val="0"/>
              </a:spcAft>
              <a:buBlip>
                <a:blip r:embed="rId3"/>
              </a:buBlip>
              <a:defRPr sz="1900">
                <a:solidFill>
                  <a:schemeClr val="accent2"/>
                </a:solidFill>
                <a:latin typeface="Arial" charset="0"/>
              </a:defRPr>
            </a:lvl9pPr>
          </a:lstStyle>
          <a:p>
            <a:pPr eaLnBrk="1" hangingPunct="1">
              <a:lnSpc>
                <a:spcPct val="150000"/>
              </a:lnSpc>
              <a:spcBef>
                <a:spcPct val="0"/>
              </a:spcBef>
              <a:buNone/>
            </a:pPr>
            <a:r>
              <a:rPr lang="en-CA" altLang="de-DE" sz="1400" i="1" dirty="0" smtClean="0">
                <a:solidFill>
                  <a:schemeClr val="tx1"/>
                </a:solidFill>
                <a:latin typeface="Arial"/>
                <a:cs typeface="Arial"/>
              </a:rPr>
              <a:t>*Costs</a:t>
            </a:r>
            <a:r>
              <a:rPr lang="en-CA" altLang="de-DE" sz="1400" i="1" dirty="0">
                <a:solidFill>
                  <a:schemeClr val="tx1"/>
                </a:solidFill>
                <a:latin typeface="Arial"/>
                <a:cs typeface="Arial"/>
              </a:rPr>
              <a:t>: CBS production costs x 2 (activity based costing estimated to be 3-5 times production costs) </a:t>
            </a:r>
            <a:endParaRPr lang="en-CA" altLang="de-DE" sz="1400" i="1" dirty="0" smtClean="0">
              <a:solidFill>
                <a:schemeClr val="tx1"/>
              </a:solidFill>
              <a:latin typeface="Arial"/>
              <a:cs typeface="Arial"/>
            </a:endParaRPr>
          </a:p>
          <a:p>
            <a:pPr eaLnBrk="1" hangingPunct="1">
              <a:lnSpc>
                <a:spcPct val="150000"/>
              </a:lnSpc>
              <a:spcBef>
                <a:spcPct val="0"/>
              </a:spcBef>
              <a:buNone/>
            </a:pPr>
            <a:r>
              <a:rPr lang="en-US" altLang="de-DE" sz="1400" i="1" baseline="30000" dirty="0">
                <a:solidFill>
                  <a:schemeClr val="tx1"/>
                </a:solidFill>
                <a:latin typeface="Arial"/>
                <a:cs typeface="Arial"/>
              </a:rPr>
              <a:t>†</a:t>
            </a:r>
            <a:r>
              <a:rPr lang="en-US" altLang="de-DE" sz="1400" i="1" dirty="0">
                <a:solidFill>
                  <a:schemeClr val="tx1"/>
                </a:solidFill>
                <a:latin typeface="Arial"/>
                <a:cs typeface="Arial"/>
              </a:rPr>
              <a:t> Not including cost-savings due to reduced </a:t>
            </a:r>
            <a:r>
              <a:rPr lang="en-US" altLang="de-DE" sz="1400" i="1" dirty="0" smtClean="0">
                <a:solidFill>
                  <a:schemeClr val="tx1"/>
                </a:solidFill>
                <a:latin typeface="Arial"/>
                <a:cs typeface="Arial"/>
              </a:rPr>
              <a:t>complications</a:t>
            </a:r>
            <a:endParaRPr lang="en-US" altLang="de-DE" sz="1400" i="1" dirty="0">
              <a:solidFill>
                <a:schemeClr val="tx1"/>
              </a:solidFill>
              <a:latin typeface="Arial"/>
              <a:cs typeface="Arial"/>
            </a:endParaRPr>
          </a:p>
        </p:txBody>
      </p:sp>
    </p:spTree>
    <p:extLst>
      <p:ext uri="{BB962C8B-B14F-4D97-AF65-F5344CB8AC3E}">
        <p14:creationId xmlns:mc="http://schemas.openxmlformats.org/markup-compatibility/2006" xmlns:mv="urn:schemas-microsoft-com:mac:vml" xmlns:p14="http://schemas.microsoft.com/office/powerpoint/2010/main" xmlns="" val="45019839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1058" name="Picture 6"/>
          <p:cNvPicPr>
            <a:picLocks noChangeAspect="1" noChangeArrowheads="1"/>
          </p:cNvPicPr>
          <p:nvPr/>
        </p:nvPicPr>
        <p:blipFill>
          <a:blip r:embed="rId2"/>
          <a:srcRect/>
          <a:stretch>
            <a:fillRect/>
          </a:stretch>
        </p:blipFill>
        <p:spPr bwMode="auto">
          <a:xfrm>
            <a:off x="339725" y="4033838"/>
            <a:ext cx="8408988" cy="2519362"/>
          </a:xfrm>
          <a:prstGeom prst="rect">
            <a:avLst/>
          </a:prstGeom>
          <a:noFill/>
          <a:ln w="9525">
            <a:solidFill>
              <a:schemeClr val="tx1"/>
            </a:solidFill>
            <a:miter lim="800000"/>
            <a:headEnd/>
            <a:tailEnd/>
          </a:ln>
        </p:spPr>
      </p:pic>
      <p:cxnSp>
        <p:nvCxnSpPr>
          <p:cNvPr id="301059" name="Gerade Verbindung 10"/>
          <p:cNvCxnSpPr>
            <a:cxnSpLocks noChangeShapeType="1"/>
          </p:cNvCxnSpPr>
          <p:nvPr/>
        </p:nvCxnSpPr>
        <p:spPr bwMode="auto">
          <a:xfrm>
            <a:off x="5422900" y="5210175"/>
            <a:ext cx="1800225" cy="0"/>
          </a:xfrm>
          <a:prstGeom prst="line">
            <a:avLst/>
          </a:prstGeom>
          <a:noFill/>
          <a:ln w="38100">
            <a:solidFill>
              <a:srgbClr val="FF0000"/>
            </a:solidFill>
            <a:round/>
            <a:headEnd/>
            <a:tailEnd/>
          </a:ln>
        </p:spPr>
      </p:cxnSp>
      <p:cxnSp>
        <p:nvCxnSpPr>
          <p:cNvPr id="301060" name="Gerade Verbindung 10"/>
          <p:cNvCxnSpPr>
            <a:cxnSpLocks noChangeShapeType="1"/>
          </p:cNvCxnSpPr>
          <p:nvPr/>
        </p:nvCxnSpPr>
        <p:spPr bwMode="auto">
          <a:xfrm>
            <a:off x="827088" y="5943600"/>
            <a:ext cx="7416800" cy="0"/>
          </a:xfrm>
          <a:prstGeom prst="line">
            <a:avLst/>
          </a:prstGeom>
          <a:noFill/>
          <a:ln w="38100">
            <a:solidFill>
              <a:srgbClr val="FF0000"/>
            </a:solidFill>
            <a:round/>
            <a:headEnd/>
            <a:tailEnd/>
          </a:ln>
        </p:spPr>
      </p:cxnSp>
      <p:cxnSp>
        <p:nvCxnSpPr>
          <p:cNvPr id="301061" name="Gerade Verbindung 12"/>
          <p:cNvCxnSpPr>
            <a:cxnSpLocks noChangeShapeType="1"/>
          </p:cNvCxnSpPr>
          <p:nvPr/>
        </p:nvCxnSpPr>
        <p:spPr bwMode="auto">
          <a:xfrm>
            <a:off x="3360738" y="6278563"/>
            <a:ext cx="2808287" cy="0"/>
          </a:xfrm>
          <a:prstGeom prst="line">
            <a:avLst/>
          </a:prstGeom>
          <a:noFill/>
          <a:ln w="38100">
            <a:solidFill>
              <a:srgbClr val="FF0000"/>
            </a:solidFill>
            <a:round/>
            <a:headEnd/>
            <a:tailEnd/>
          </a:ln>
        </p:spPr>
      </p:cxnSp>
      <p:pic>
        <p:nvPicPr>
          <p:cNvPr id="301062" name="Picture 6"/>
          <p:cNvPicPr>
            <a:picLocks noChangeAspect="1" noChangeArrowheads="1"/>
          </p:cNvPicPr>
          <p:nvPr/>
        </p:nvPicPr>
        <p:blipFill>
          <a:blip r:embed="rId3"/>
          <a:srcRect/>
          <a:stretch>
            <a:fillRect/>
          </a:stretch>
        </p:blipFill>
        <p:spPr bwMode="auto">
          <a:xfrm>
            <a:off x="152400" y="1066800"/>
            <a:ext cx="8991600" cy="2841625"/>
          </a:xfrm>
          <a:prstGeom prst="rect">
            <a:avLst/>
          </a:prstGeom>
          <a:noFill/>
          <a:ln w="9525">
            <a:noFill/>
            <a:miter lim="800000"/>
            <a:headEnd/>
            <a:tailEnd/>
          </a:ln>
        </p:spPr>
      </p:pic>
      <p:pic>
        <p:nvPicPr>
          <p:cNvPr id="301063" name="Picture 7"/>
          <p:cNvPicPr>
            <a:picLocks noChangeAspect="1" noChangeArrowheads="1"/>
          </p:cNvPicPr>
          <p:nvPr/>
        </p:nvPicPr>
        <p:blipFill>
          <a:blip r:embed="rId4"/>
          <a:srcRect/>
          <a:stretch>
            <a:fillRect/>
          </a:stretch>
        </p:blipFill>
        <p:spPr bwMode="auto">
          <a:xfrm>
            <a:off x="0" y="42863"/>
            <a:ext cx="9144000" cy="338137"/>
          </a:xfrm>
          <a:prstGeom prst="rect">
            <a:avLst/>
          </a:prstGeom>
          <a:noFill/>
          <a:ln w="9525">
            <a:noFill/>
            <a:miter lim="800000"/>
            <a:headEnd/>
            <a:tailEnd/>
          </a:ln>
        </p:spPr>
      </p:pic>
      <p:pic>
        <p:nvPicPr>
          <p:cNvPr id="301064" name="Picture 8"/>
          <p:cNvPicPr>
            <a:picLocks noChangeAspect="1" noChangeArrowheads="1"/>
          </p:cNvPicPr>
          <p:nvPr/>
        </p:nvPicPr>
        <p:blipFill>
          <a:blip r:embed="rId5"/>
          <a:srcRect/>
          <a:stretch>
            <a:fillRect/>
          </a:stretch>
        </p:blipFill>
        <p:spPr bwMode="auto">
          <a:xfrm>
            <a:off x="0" y="762000"/>
            <a:ext cx="9144000" cy="309563"/>
          </a:xfrm>
          <a:prstGeom prst="rect">
            <a:avLst/>
          </a:prstGeom>
          <a:noFill/>
          <a:ln w="9525">
            <a:noFill/>
            <a:miter lim="800000"/>
            <a:headEnd/>
            <a:tailEnd/>
          </a:ln>
        </p:spPr>
      </p:pic>
      <p:pic>
        <p:nvPicPr>
          <p:cNvPr id="301065" name="Picture 9"/>
          <p:cNvPicPr>
            <a:picLocks noChangeAspect="1" noChangeArrowheads="1"/>
          </p:cNvPicPr>
          <p:nvPr/>
        </p:nvPicPr>
        <p:blipFill>
          <a:blip r:embed="rId6"/>
          <a:srcRect/>
          <a:stretch>
            <a:fillRect/>
          </a:stretch>
        </p:blipFill>
        <p:spPr bwMode="auto">
          <a:xfrm>
            <a:off x="0" y="414338"/>
            <a:ext cx="9144000" cy="34766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4819"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69826" y="1047750"/>
            <a:ext cx="6686550" cy="4970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4133892" name="Rectangle 4"/>
          <p:cNvSpPr>
            <a:spLocks noChangeArrowheads="1"/>
          </p:cNvSpPr>
          <p:nvPr/>
        </p:nvSpPr>
        <p:spPr bwMode="auto">
          <a:xfrm>
            <a:off x="2627784" y="6381328"/>
            <a:ext cx="4371772" cy="305212"/>
          </a:xfrm>
          <a:prstGeom prst="rect">
            <a:avLst/>
          </a:prstGeom>
          <a:noFill/>
          <a:ln w="12700">
            <a:noFill/>
            <a:miter lim="800000"/>
            <a:headEnd/>
            <a:tailEnd/>
          </a:ln>
          <a:effectLst>
            <a:outerShdw dist="35921" dir="2700000" algn="ctr" rotWithShape="0">
              <a:schemeClr val="bg2"/>
            </a:outerShdw>
          </a:effectLst>
        </p:spPr>
        <p:txBody>
          <a:bodyPr wrap="square" lIns="90488" tIns="44450" rIns="90488" bIns="44450">
            <a:spAutoFit/>
          </a:bodyPr>
          <a:lstStyle/>
          <a:p>
            <a:pPr algn="ctr" eaLnBrk="0" fontAlgn="base" hangingPunct="0">
              <a:spcBef>
                <a:spcPct val="20000"/>
              </a:spcBef>
              <a:spcAft>
                <a:spcPct val="0"/>
              </a:spcAft>
              <a:buClr>
                <a:srgbClr val="FC0128"/>
              </a:buClr>
              <a:buSzPct val="75000"/>
              <a:buFont typeface="Wingdings" pitchFamily="2" charset="2"/>
              <a:buNone/>
              <a:defRPr/>
            </a:pPr>
            <a:r>
              <a:rPr lang="en-US" sz="1400" dirty="0"/>
              <a:t>Murphy G. J. et al. Circulation (2007) 116: 2544</a:t>
            </a:r>
          </a:p>
        </p:txBody>
      </p:sp>
      <p:sp>
        <p:nvSpPr>
          <p:cNvPr id="2" name="Rechteck 1"/>
          <p:cNvSpPr/>
          <p:nvPr/>
        </p:nvSpPr>
        <p:spPr>
          <a:xfrm>
            <a:off x="2142406" y="691396"/>
            <a:ext cx="5819350" cy="646331"/>
          </a:xfrm>
          <a:prstGeom prst="rect">
            <a:avLst/>
          </a:prstGeom>
        </p:spPr>
        <p:txBody>
          <a:bodyPr wrap="none">
            <a:spAutoFit/>
          </a:bodyPr>
          <a:lstStyle/>
          <a:p>
            <a:r>
              <a:rPr lang="en-US" sz="3600" b="1" dirty="0"/>
              <a:t>RBC Transfusion and Mortality </a:t>
            </a:r>
          </a:p>
        </p:txBody>
      </p:sp>
    </p:spTree>
    <p:extLst>
      <p:ext uri="{BB962C8B-B14F-4D97-AF65-F5344CB8AC3E}">
        <p14:creationId xmlns:p14="http://schemas.microsoft.com/office/powerpoint/2010/main" xmlns="" val="168784396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nvGraphicFramePr>
        <p:xfrm>
          <a:off x="228600" y="228600"/>
          <a:ext cx="8686800" cy="5408613"/>
        </p:xfrm>
        <a:graphic>
          <a:graphicData uri="http://schemas.openxmlformats.org/presentationml/2006/ole">
            <p:oleObj spid="_x0000_s3074" name="Worksheet" r:id="rId3" imgW="10912680" imgH="6777000" progId="Excel.Sheet.8">
              <p:embed/>
            </p:oleObj>
          </a:graphicData>
        </a:graphic>
      </p:graphicFrame>
      <p:sp>
        <p:nvSpPr>
          <p:cNvPr id="1027" name="Textfeld 1"/>
          <p:cNvSpPr txBox="1">
            <a:spLocks noChangeArrowheads="1"/>
          </p:cNvSpPr>
          <p:nvPr/>
        </p:nvSpPr>
        <p:spPr bwMode="auto">
          <a:xfrm>
            <a:off x="684213" y="5919788"/>
            <a:ext cx="7416800" cy="519112"/>
          </a:xfrm>
          <a:prstGeom prst="rect">
            <a:avLst/>
          </a:prstGeom>
          <a:noFill/>
          <a:ln w="9525">
            <a:noFill/>
            <a:miter lim="800000"/>
            <a:headEnd/>
            <a:tailEnd/>
          </a:ln>
        </p:spPr>
        <p:txBody>
          <a:bodyPr>
            <a:spAutoFit/>
          </a:bodyPr>
          <a:lstStyle/>
          <a:p>
            <a:pPr algn="ctr"/>
            <a:r>
              <a:rPr lang="de-DE" altLang="de-DE" sz="2800" b="1">
                <a:latin typeface="Arial" pitchFamily="34" charset="0"/>
              </a:rPr>
              <a:t>Costs analysis (in €)</a:t>
            </a:r>
          </a:p>
        </p:txBody>
      </p:sp>
      <p:sp>
        <p:nvSpPr>
          <p:cNvPr id="7593988" name="Text Box 12"/>
          <p:cNvSpPr txBox="1">
            <a:spLocks noChangeArrowheads="1"/>
          </p:cNvSpPr>
          <p:nvPr/>
        </p:nvSpPr>
        <p:spPr bwMode="auto">
          <a:xfrm>
            <a:off x="6934200" y="3641725"/>
            <a:ext cx="2133600" cy="701675"/>
          </a:xfrm>
          <a:prstGeom prst="rect">
            <a:avLst/>
          </a:prstGeom>
          <a:solidFill>
            <a:schemeClr val="bg1"/>
          </a:solidFill>
          <a:ln w="9525">
            <a:noFill/>
            <a:miter lim="800000"/>
            <a:headEnd/>
            <a:tailEnd/>
          </a:ln>
        </p:spPr>
        <p:txBody>
          <a:bodyPr>
            <a:spAutoFit/>
          </a:bodyPr>
          <a:lstStyle/>
          <a:p>
            <a:pPr>
              <a:spcBef>
                <a:spcPct val="50000"/>
              </a:spcBef>
            </a:pPr>
            <a:r>
              <a:rPr lang="de-DE" altLang="de-DE" sz="2000" b="1">
                <a:solidFill>
                  <a:srgbClr val="FF0000"/>
                </a:solidFill>
                <a:latin typeface="Arial" pitchFamily="34" charset="0"/>
                <a:sym typeface="Symbol" pitchFamily="18" charset="2"/>
              </a:rPr>
              <a:t> costs per patient: 1451 €</a:t>
            </a:r>
            <a:endParaRPr lang="de-DE" altLang="de-DE" sz="2000" b="1">
              <a:solidFill>
                <a:srgbClr val="FF0000"/>
              </a:solidFill>
              <a:latin typeface="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7593988"/>
                                        </p:tgtEl>
                                        <p:attrNameLst>
                                          <p:attrName>style.visibility</p:attrName>
                                        </p:attrNameLst>
                                      </p:cBhvr>
                                      <p:to>
                                        <p:strVal val="visible"/>
                                      </p:to>
                                    </p:set>
                                    <p:anim calcmode="lin" valueType="num">
                                      <p:cBhvr>
                                        <p:cTn id="7" dur="500" fill="hold"/>
                                        <p:tgtEl>
                                          <p:spTgt spid="7593988"/>
                                        </p:tgtEl>
                                        <p:attrNameLst>
                                          <p:attrName>ppt_w</p:attrName>
                                        </p:attrNameLst>
                                      </p:cBhvr>
                                      <p:tavLst>
                                        <p:tav tm="0">
                                          <p:val>
                                            <p:fltVal val="0"/>
                                          </p:val>
                                        </p:tav>
                                        <p:tav tm="100000">
                                          <p:val>
                                            <p:strVal val="#ppt_w"/>
                                          </p:val>
                                        </p:tav>
                                      </p:tavLst>
                                    </p:anim>
                                    <p:anim calcmode="lin" valueType="num">
                                      <p:cBhvr>
                                        <p:cTn id="8" dur="500" fill="hold"/>
                                        <p:tgtEl>
                                          <p:spTgt spid="759398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93988" grpId="0" animBg="1"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3"/>
          <p:cNvGraphicFramePr>
            <a:graphicFrameLocks noChangeAspect="1"/>
          </p:cNvGraphicFramePr>
          <p:nvPr/>
        </p:nvGraphicFramePr>
        <p:xfrm>
          <a:off x="0" y="476250"/>
          <a:ext cx="8645525" cy="5359400"/>
        </p:xfrm>
        <a:graphic>
          <a:graphicData uri="http://schemas.openxmlformats.org/presentationml/2006/ole">
            <p:oleObj spid="_x0000_s4098" name="Worksheet" r:id="rId3" imgW="11418840" imgH="8706600" progId="Excel.Sheet.8">
              <p:embed/>
            </p:oleObj>
          </a:graphicData>
        </a:graphic>
      </p:graphicFrame>
      <p:sp>
        <p:nvSpPr>
          <p:cNvPr id="2051" name="Text Box 4"/>
          <p:cNvSpPr txBox="1">
            <a:spLocks noChangeArrowheads="1"/>
          </p:cNvSpPr>
          <p:nvPr/>
        </p:nvSpPr>
        <p:spPr bwMode="auto">
          <a:xfrm>
            <a:off x="852488" y="3810000"/>
            <a:ext cx="1128712" cy="336550"/>
          </a:xfrm>
          <a:prstGeom prst="rect">
            <a:avLst/>
          </a:prstGeom>
          <a:noFill/>
          <a:ln w="9525">
            <a:noFill/>
            <a:miter lim="800000"/>
            <a:headEnd/>
            <a:tailEnd/>
          </a:ln>
        </p:spPr>
        <p:txBody>
          <a:bodyPr>
            <a:spAutoFit/>
          </a:bodyPr>
          <a:lstStyle/>
          <a:p>
            <a:pPr algn="ctr">
              <a:spcBef>
                <a:spcPct val="50000"/>
              </a:spcBef>
            </a:pPr>
            <a:r>
              <a:rPr lang="de-DE" altLang="de-DE" sz="1600" b="1">
                <a:solidFill>
                  <a:srgbClr val="FF0000"/>
                </a:solidFill>
              </a:rPr>
              <a:t>p = 0.031</a:t>
            </a:r>
            <a:endParaRPr lang="de-DE" altLang="de-DE" sz="2800"/>
          </a:p>
        </p:txBody>
      </p:sp>
      <p:sp>
        <p:nvSpPr>
          <p:cNvPr id="2052" name="Text Box 4"/>
          <p:cNvSpPr txBox="1">
            <a:spLocks noChangeArrowheads="1"/>
          </p:cNvSpPr>
          <p:nvPr/>
        </p:nvSpPr>
        <p:spPr bwMode="auto">
          <a:xfrm>
            <a:off x="2209800" y="3429000"/>
            <a:ext cx="1143000" cy="336550"/>
          </a:xfrm>
          <a:prstGeom prst="rect">
            <a:avLst/>
          </a:prstGeom>
          <a:noFill/>
          <a:ln w="9525">
            <a:noFill/>
            <a:miter lim="800000"/>
            <a:headEnd/>
            <a:tailEnd/>
          </a:ln>
        </p:spPr>
        <p:txBody>
          <a:bodyPr>
            <a:spAutoFit/>
          </a:bodyPr>
          <a:lstStyle/>
          <a:p>
            <a:pPr algn="ctr">
              <a:spcBef>
                <a:spcPct val="50000"/>
              </a:spcBef>
            </a:pPr>
            <a:r>
              <a:rPr lang="de-DE" altLang="de-DE" sz="1600" b="1">
                <a:solidFill>
                  <a:srgbClr val="FF0000"/>
                </a:solidFill>
              </a:rPr>
              <a:t>p = 0.002</a:t>
            </a:r>
            <a:endParaRPr lang="de-DE" altLang="de-DE" sz="2800"/>
          </a:p>
        </p:txBody>
      </p:sp>
      <p:sp>
        <p:nvSpPr>
          <p:cNvPr id="2053" name="Text Box 4"/>
          <p:cNvSpPr txBox="1">
            <a:spLocks noChangeArrowheads="1"/>
          </p:cNvSpPr>
          <p:nvPr/>
        </p:nvSpPr>
        <p:spPr bwMode="auto">
          <a:xfrm>
            <a:off x="3657600" y="3810000"/>
            <a:ext cx="1143000" cy="336550"/>
          </a:xfrm>
          <a:prstGeom prst="rect">
            <a:avLst/>
          </a:prstGeom>
          <a:noFill/>
          <a:ln w="9525">
            <a:noFill/>
            <a:miter lim="800000"/>
            <a:headEnd/>
            <a:tailEnd/>
          </a:ln>
        </p:spPr>
        <p:txBody>
          <a:bodyPr>
            <a:spAutoFit/>
          </a:bodyPr>
          <a:lstStyle/>
          <a:p>
            <a:pPr algn="ctr">
              <a:spcBef>
                <a:spcPct val="50000"/>
              </a:spcBef>
            </a:pPr>
            <a:r>
              <a:rPr lang="de-DE" altLang="de-DE" sz="1600" b="1"/>
              <a:t>p = 0.071</a:t>
            </a:r>
            <a:endParaRPr lang="de-DE" altLang="de-DE" sz="2800"/>
          </a:p>
        </p:txBody>
      </p:sp>
      <p:sp>
        <p:nvSpPr>
          <p:cNvPr id="2054" name="Text Box 4"/>
          <p:cNvSpPr txBox="1">
            <a:spLocks noChangeArrowheads="1"/>
          </p:cNvSpPr>
          <p:nvPr/>
        </p:nvSpPr>
        <p:spPr bwMode="auto">
          <a:xfrm>
            <a:off x="5105400" y="1143000"/>
            <a:ext cx="1143000" cy="336550"/>
          </a:xfrm>
          <a:prstGeom prst="rect">
            <a:avLst/>
          </a:prstGeom>
          <a:noFill/>
          <a:ln w="9525">
            <a:noFill/>
            <a:miter lim="800000"/>
            <a:headEnd/>
            <a:tailEnd/>
          </a:ln>
        </p:spPr>
        <p:txBody>
          <a:bodyPr>
            <a:spAutoFit/>
          </a:bodyPr>
          <a:lstStyle/>
          <a:p>
            <a:pPr algn="ctr">
              <a:spcBef>
                <a:spcPct val="50000"/>
              </a:spcBef>
            </a:pPr>
            <a:r>
              <a:rPr lang="de-DE" altLang="de-DE" sz="1600" b="1"/>
              <a:t>p = 0.112</a:t>
            </a:r>
            <a:endParaRPr lang="de-DE" altLang="de-DE" sz="2800"/>
          </a:p>
        </p:txBody>
      </p:sp>
      <p:sp>
        <p:nvSpPr>
          <p:cNvPr id="2055" name="Text Box 4"/>
          <p:cNvSpPr txBox="1">
            <a:spLocks noChangeArrowheads="1"/>
          </p:cNvSpPr>
          <p:nvPr/>
        </p:nvSpPr>
        <p:spPr bwMode="auto">
          <a:xfrm>
            <a:off x="6629400" y="2057400"/>
            <a:ext cx="1093788" cy="336550"/>
          </a:xfrm>
          <a:prstGeom prst="rect">
            <a:avLst/>
          </a:prstGeom>
          <a:noFill/>
          <a:ln w="9525">
            <a:noFill/>
            <a:miter lim="800000"/>
            <a:headEnd/>
            <a:tailEnd/>
          </a:ln>
        </p:spPr>
        <p:txBody>
          <a:bodyPr>
            <a:spAutoFit/>
          </a:bodyPr>
          <a:lstStyle/>
          <a:p>
            <a:pPr algn="ctr">
              <a:spcBef>
                <a:spcPct val="50000"/>
              </a:spcBef>
            </a:pPr>
            <a:r>
              <a:rPr lang="de-DE" altLang="de-DE" sz="1600" b="1">
                <a:solidFill>
                  <a:srgbClr val="FF0000"/>
                </a:solidFill>
              </a:rPr>
              <a:t>p &lt; 0.001</a:t>
            </a:r>
            <a:endParaRPr lang="de-DE" altLang="de-DE" sz="2800">
              <a:solidFill>
                <a:srgbClr val="FF0000"/>
              </a:solidFill>
            </a:endParaRPr>
          </a:p>
        </p:txBody>
      </p:sp>
      <p:sp>
        <p:nvSpPr>
          <p:cNvPr id="2056" name="Textfeld 9"/>
          <p:cNvSpPr txBox="1">
            <a:spLocks noChangeArrowheads="1"/>
          </p:cNvSpPr>
          <p:nvPr/>
        </p:nvSpPr>
        <p:spPr bwMode="auto">
          <a:xfrm>
            <a:off x="381000" y="5919788"/>
            <a:ext cx="8305800" cy="519112"/>
          </a:xfrm>
          <a:prstGeom prst="rect">
            <a:avLst/>
          </a:prstGeom>
          <a:noFill/>
          <a:ln w="9525">
            <a:noFill/>
            <a:miter lim="800000"/>
            <a:headEnd/>
            <a:tailEnd/>
          </a:ln>
        </p:spPr>
        <p:txBody>
          <a:bodyPr>
            <a:spAutoFit/>
          </a:bodyPr>
          <a:lstStyle/>
          <a:p>
            <a:pPr algn="ctr"/>
            <a:r>
              <a:rPr lang="de-DE" altLang="de-DE" sz="2800" b="1"/>
              <a:t>Incidence of MT, RT, Re-Exploration and Outcomes</a:t>
            </a:r>
            <a:endParaRPr lang="de-DE" altLang="de-DE" sz="2400"/>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3"/>
          <p:cNvGraphicFramePr>
            <a:graphicFrameLocks noChangeAspect="1"/>
          </p:cNvGraphicFramePr>
          <p:nvPr/>
        </p:nvGraphicFramePr>
        <p:xfrm>
          <a:off x="228600" y="627063"/>
          <a:ext cx="8686800" cy="5381625"/>
        </p:xfrm>
        <a:graphic>
          <a:graphicData uri="http://schemas.openxmlformats.org/presentationml/2006/ole">
            <p:oleObj spid="_x0000_s5122" name="Worksheet" r:id="rId3" imgW="10912680" imgH="6743160" progId="Excel.Sheet.8">
              <p:embed/>
            </p:oleObj>
          </a:graphicData>
        </a:graphic>
      </p:graphicFrame>
      <p:sp>
        <p:nvSpPr>
          <p:cNvPr id="3075" name="Text Box 4"/>
          <p:cNvSpPr txBox="1">
            <a:spLocks noChangeArrowheads="1"/>
          </p:cNvSpPr>
          <p:nvPr/>
        </p:nvSpPr>
        <p:spPr bwMode="auto">
          <a:xfrm>
            <a:off x="990600" y="2514600"/>
            <a:ext cx="1143000" cy="338138"/>
          </a:xfrm>
          <a:prstGeom prst="rect">
            <a:avLst/>
          </a:prstGeom>
          <a:noFill/>
          <a:ln w="9525">
            <a:noFill/>
            <a:miter lim="800000"/>
            <a:headEnd/>
            <a:tailEnd/>
          </a:ln>
        </p:spPr>
        <p:txBody>
          <a:bodyPr>
            <a:spAutoFit/>
          </a:bodyPr>
          <a:lstStyle/>
          <a:p>
            <a:pPr algn="ctr">
              <a:spcBef>
                <a:spcPct val="50000"/>
              </a:spcBef>
            </a:pPr>
            <a:r>
              <a:rPr lang="de-DE" altLang="de-DE" sz="1600" b="1">
                <a:solidFill>
                  <a:srgbClr val="000000"/>
                </a:solidFill>
              </a:rPr>
              <a:t>p = 0.071</a:t>
            </a:r>
            <a:endParaRPr lang="de-DE" altLang="de-DE" sz="2800">
              <a:solidFill>
                <a:srgbClr val="000000"/>
              </a:solidFill>
            </a:endParaRPr>
          </a:p>
        </p:txBody>
      </p:sp>
      <p:sp>
        <p:nvSpPr>
          <p:cNvPr id="3076" name="Text Box 5"/>
          <p:cNvSpPr txBox="1">
            <a:spLocks noChangeArrowheads="1"/>
          </p:cNvSpPr>
          <p:nvPr/>
        </p:nvSpPr>
        <p:spPr bwMode="auto">
          <a:xfrm>
            <a:off x="2438400" y="3124200"/>
            <a:ext cx="1143000" cy="338138"/>
          </a:xfrm>
          <a:prstGeom prst="rect">
            <a:avLst/>
          </a:prstGeom>
          <a:noFill/>
          <a:ln w="9525">
            <a:noFill/>
            <a:miter lim="800000"/>
            <a:headEnd/>
            <a:tailEnd/>
          </a:ln>
        </p:spPr>
        <p:txBody>
          <a:bodyPr>
            <a:spAutoFit/>
          </a:bodyPr>
          <a:lstStyle/>
          <a:p>
            <a:pPr algn="ctr">
              <a:spcBef>
                <a:spcPct val="50000"/>
              </a:spcBef>
            </a:pPr>
            <a:r>
              <a:rPr lang="de-DE" altLang="de-DE" sz="1600" b="1">
                <a:solidFill>
                  <a:srgbClr val="000000"/>
                </a:solidFill>
              </a:rPr>
              <a:t>p = 0.059</a:t>
            </a:r>
            <a:endParaRPr lang="de-DE" altLang="de-DE" sz="2800">
              <a:solidFill>
                <a:srgbClr val="000000"/>
              </a:solidFill>
            </a:endParaRPr>
          </a:p>
        </p:txBody>
      </p:sp>
      <p:sp>
        <p:nvSpPr>
          <p:cNvPr id="3077" name="Text Box 6"/>
          <p:cNvSpPr txBox="1">
            <a:spLocks noChangeArrowheads="1"/>
          </p:cNvSpPr>
          <p:nvPr/>
        </p:nvSpPr>
        <p:spPr bwMode="auto">
          <a:xfrm>
            <a:off x="3886200" y="4251325"/>
            <a:ext cx="1143000" cy="338138"/>
          </a:xfrm>
          <a:prstGeom prst="rect">
            <a:avLst/>
          </a:prstGeom>
          <a:noFill/>
          <a:ln w="9525">
            <a:noFill/>
            <a:miter lim="800000"/>
            <a:headEnd/>
            <a:tailEnd/>
          </a:ln>
        </p:spPr>
        <p:txBody>
          <a:bodyPr>
            <a:spAutoFit/>
          </a:bodyPr>
          <a:lstStyle/>
          <a:p>
            <a:pPr algn="ctr">
              <a:spcBef>
                <a:spcPct val="50000"/>
              </a:spcBef>
            </a:pPr>
            <a:r>
              <a:rPr lang="de-DE" altLang="de-DE" sz="1600" b="1">
                <a:solidFill>
                  <a:srgbClr val="000000"/>
                </a:solidFill>
              </a:rPr>
              <a:t>p = 0.495</a:t>
            </a:r>
            <a:endParaRPr lang="de-DE" altLang="de-DE" sz="2800">
              <a:solidFill>
                <a:srgbClr val="000000"/>
              </a:solidFill>
            </a:endParaRPr>
          </a:p>
        </p:txBody>
      </p:sp>
      <p:sp>
        <p:nvSpPr>
          <p:cNvPr id="3078" name="Text Box 7"/>
          <p:cNvSpPr txBox="1">
            <a:spLocks noChangeArrowheads="1"/>
          </p:cNvSpPr>
          <p:nvPr/>
        </p:nvSpPr>
        <p:spPr bwMode="auto">
          <a:xfrm>
            <a:off x="6781800" y="533400"/>
            <a:ext cx="1143000" cy="338138"/>
          </a:xfrm>
          <a:prstGeom prst="rect">
            <a:avLst/>
          </a:prstGeom>
          <a:noFill/>
          <a:ln w="9525">
            <a:noFill/>
            <a:miter lim="800000"/>
            <a:headEnd/>
            <a:tailEnd/>
          </a:ln>
        </p:spPr>
        <p:txBody>
          <a:bodyPr>
            <a:spAutoFit/>
          </a:bodyPr>
          <a:lstStyle/>
          <a:p>
            <a:pPr algn="ctr">
              <a:spcBef>
                <a:spcPct val="50000"/>
              </a:spcBef>
            </a:pPr>
            <a:r>
              <a:rPr lang="de-DE" altLang="de-DE" sz="1600" b="1">
                <a:solidFill>
                  <a:srgbClr val="FF0000"/>
                </a:solidFill>
              </a:rPr>
              <a:t>p &lt; 0.001</a:t>
            </a:r>
            <a:endParaRPr lang="de-DE" altLang="de-DE" sz="2800">
              <a:solidFill>
                <a:srgbClr val="000000"/>
              </a:solidFill>
            </a:endParaRPr>
          </a:p>
        </p:txBody>
      </p:sp>
      <p:sp>
        <p:nvSpPr>
          <p:cNvPr id="3079" name="Textfeld 1"/>
          <p:cNvSpPr txBox="1">
            <a:spLocks noChangeArrowheads="1"/>
          </p:cNvSpPr>
          <p:nvPr/>
        </p:nvSpPr>
        <p:spPr bwMode="auto">
          <a:xfrm>
            <a:off x="684213" y="5919788"/>
            <a:ext cx="7416800" cy="519112"/>
          </a:xfrm>
          <a:prstGeom prst="rect">
            <a:avLst/>
          </a:prstGeom>
          <a:noFill/>
          <a:ln w="9525">
            <a:noFill/>
            <a:miter lim="800000"/>
            <a:headEnd/>
            <a:tailEnd/>
          </a:ln>
        </p:spPr>
        <p:txBody>
          <a:bodyPr>
            <a:spAutoFit/>
          </a:bodyPr>
          <a:lstStyle/>
          <a:p>
            <a:pPr algn="ctr"/>
            <a:r>
              <a:rPr lang="de-DE" altLang="de-DE" sz="2800" b="1">
                <a:solidFill>
                  <a:srgbClr val="000000"/>
                </a:solidFill>
              </a:rPr>
              <a:t>Incidence of adverse events</a:t>
            </a:r>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2"/>
          <p:cNvSpPr>
            <a:spLocks noGrp="1" noChangeArrowheads="1"/>
          </p:cNvSpPr>
          <p:nvPr>
            <p:ph type="title" idx="4294967295"/>
          </p:nvPr>
        </p:nvSpPr>
        <p:spPr>
          <a:xfrm>
            <a:off x="457200" y="152400"/>
            <a:ext cx="8153400" cy="1143000"/>
          </a:xfrm>
          <a:solidFill>
            <a:schemeClr val="bg1">
              <a:lumMod val="85000"/>
            </a:schemeClr>
          </a:solidFill>
          <a:ln>
            <a:solidFill>
              <a:schemeClr val="tx1"/>
            </a:solidFill>
          </a:ln>
        </p:spPr>
        <p:txBody>
          <a:bodyPr/>
          <a:lstStyle/>
          <a:p>
            <a:pPr>
              <a:defRPr/>
            </a:pPr>
            <a:r>
              <a:rPr lang="en-US" altLang="de-DE" sz="3200" b="1" smtClean="0">
                <a:latin typeface="Arial" pitchFamily="34" charset="0"/>
                <a:cs typeface="Arial" pitchFamily="34" charset="0"/>
              </a:rPr>
              <a:t>Comparison of conventional TEG</a:t>
            </a:r>
            <a:r>
              <a:rPr lang="en-US" altLang="de-DE" sz="3200" b="1" baseline="30000" smtClean="0">
                <a:latin typeface="Arial" pitchFamily="34" charset="0"/>
                <a:cs typeface="Arial" pitchFamily="34" charset="0"/>
              </a:rPr>
              <a:t>®</a:t>
            </a:r>
            <a:r>
              <a:rPr lang="en-US" altLang="de-DE" sz="3200" b="1" smtClean="0">
                <a:latin typeface="Arial" pitchFamily="34" charset="0"/>
                <a:cs typeface="Arial" pitchFamily="34" charset="0"/>
              </a:rPr>
              <a:t> technique with ROTEM</a:t>
            </a:r>
            <a:r>
              <a:rPr lang="en-US" altLang="de-DE" sz="3200" b="1" baseline="30000" smtClean="0">
                <a:latin typeface="Arial" pitchFamily="34" charset="0"/>
                <a:cs typeface="Arial" pitchFamily="34" charset="0"/>
              </a:rPr>
              <a:t>®</a:t>
            </a:r>
            <a:r>
              <a:rPr lang="en-US" altLang="de-DE" sz="3200" b="1" smtClean="0">
                <a:latin typeface="Arial" pitchFamily="34" charset="0"/>
                <a:cs typeface="Arial" pitchFamily="34" charset="0"/>
              </a:rPr>
              <a:t> technique</a:t>
            </a:r>
          </a:p>
        </p:txBody>
      </p:sp>
      <p:pic>
        <p:nvPicPr>
          <p:cNvPr id="329731" name="Picture 3" descr="TEGHART"/>
          <p:cNvPicPr>
            <a:picLocks noChangeAspect="1" noChangeArrowheads="1"/>
          </p:cNvPicPr>
          <p:nvPr/>
        </p:nvPicPr>
        <p:blipFill>
          <a:blip r:embed="rId3"/>
          <a:srcRect/>
          <a:stretch>
            <a:fillRect/>
          </a:stretch>
        </p:blipFill>
        <p:spPr bwMode="auto">
          <a:xfrm>
            <a:off x="250825" y="1412875"/>
            <a:ext cx="2160588" cy="3425825"/>
          </a:xfrm>
          <a:prstGeom prst="rect">
            <a:avLst/>
          </a:prstGeom>
          <a:noFill/>
          <a:ln w="9525">
            <a:noFill/>
            <a:miter lim="800000"/>
            <a:headEnd/>
            <a:tailEnd/>
          </a:ln>
        </p:spPr>
      </p:pic>
      <p:pic>
        <p:nvPicPr>
          <p:cNvPr id="329732" name="Picture 4" descr="ROTEG2"/>
          <p:cNvPicPr>
            <a:picLocks noChangeAspect="1" noChangeArrowheads="1"/>
          </p:cNvPicPr>
          <p:nvPr/>
        </p:nvPicPr>
        <p:blipFill>
          <a:blip r:embed="rId4"/>
          <a:srcRect/>
          <a:stretch>
            <a:fillRect/>
          </a:stretch>
        </p:blipFill>
        <p:spPr bwMode="auto">
          <a:xfrm>
            <a:off x="4495800" y="1447800"/>
            <a:ext cx="2452688" cy="3292475"/>
          </a:xfrm>
          <a:prstGeom prst="rect">
            <a:avLst/>
          </a:prstGeom>
          <a:noFill/>
          <a:ln w="9525">
            <a:noFill/>
            <a:miter lim="800000"/>
            <a:headEnd/>
            <a:tailEnd/>
          </a:ln>
        </p:spPr>
      </p:pic>
      <p:sp>
        <p:nvSpPr>
          <p:cNvPr id="82949" name="Text Box 5"/>
          <p:cNvSpPr txBox="1">
            <a:spLocks noChangeArrowheads="1"/>
          </p:cNvSpPr>
          <p:nvPr/>
        </p:nvSpPr>
        <p:spPr bwMode="auto">
          <a:xfrm>
            <a:off x="330200" y="1524000"/>
            <a:ext cx="3810000" cy="336550"/>
          </a:xfrm>
          <a:prstGeom prst="rect">
            <a:avLst/>
          </a:prstGeom>
          <a:solidFill>
            <a:schemeClr val="bg1"/>
          </a:solidFill>
          <a:ln>
            <a:noFill/>
          </a:ln>
          <a:effectLst/>
          <a:extLs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0" hangingPunct="0">
              <a:spcBef>
                <a:spcPct val="50000"/>
              </a:spcBef>
              <a:buFontTx/>
              <a:buNone/>
              <a:defRPr/>
            </a:pPr>
            <a:r>
              <a:rPr lang="en-US" altLang="de-DE" sz="1600" b="1" smtClean="0">
                <a:solidFill>
                  <a:srgbClr val="000000"/>
                </a:solidFill>
                <a:latin typeface="Arial" pitchFamily="34" charset="0"/>
                <a:cs typeface="+mn-cs"/>
              </a:rPr>
              <a:t>TEG according to Hartert 1948</a:t>
            </a:r>
          </a:p>
        </p:txBody>
      </p:sp>
      <p:sp>
        <p:nvSpPr>
          <p:cNvPr id="82950" name="Text Box 6"/>
          <p:cNvSpPr txBox="1">
            <a:spLocks noChangeArrowheads="1"/>
          </p:cNvSpPr>
          <p:nvPr/>
        </p:nvSpPr>
        <p:spPr bwMode="auto">
          <a:xfrm>
            <a:off x="4572000" y="1524000"/>
            <a:ext cx="4572000" cy="336550"/>
          </a:xfrm>
          <a:prstGeom prst="rect">
            <a:avLst/>
          </a:prstGeom>
          <a:solidFill>
            <a:schemeClr val="bg1"/>
          </a:solidFill>
          <a:ln>
            <a:noFill/>
          </a:ln>
          <a:effectLst/>
          <a:extLs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0" hangingPunct="0">
              <a:spcBef>
                <a:spcPct val="50000"/>
              </a:spcBef>
              <a:buFontTx/>
              <a:buNone/>
              <a:defRPr/>
            </a:pPr>
            <a:r>
              <a:rPr lang="en-US" altLang="de-DE" sz="1600" b="1" smtClean="0">
                <a:solidFill>
                  <a:srgbClr val="000000"/>
                </a:solidFill>
                <a:latin typeface="Arial" pitchFamily="34" charset="0"/>
                <a:cs typeface="+mn-cs"/>
              </a:rPr>
              <a:t>Rotational thrombelastometry (ROTEM)</a:t>
            </a:r>
          </a:p>
        </p:txBody>
      </p:sp>
      <p:graphicFrame>
        <p:nvGraphicFramePr>
          <p:cNvPr id="329735" name="Object 7"/>
          <p:cNvGraphicFramePr>
            <a:graphicFrameLocks noChangeAspect="1"/>
          </p:cNvGraphicFramePr>
          <p:nvPr/>
        </p:nvGraphicFramePr>
        <p:xfrm>
          <a:off x="762000" y="4729163"/>
          <a:ext cx="5994400" cy="2324100"/>
        </p:xfrm>
        <a:graphic>
          <a:graphicData uri="http://schemas.openxmlformats.org/presentationml/2006/ole">
            <p:oleObj spid="_x0000_s6146" name="Document" r:id="rId5" imgW="6004658" imgH="2324215" progId="Word.Document.8">
              <p:embed/>
            </p:oleObj>
          </a:graphicData>
        </a:graphic>
      </p:graphicFrame>
      <p:sp>
        <p:nvSpPr>
          <p:cNvPr id="82952" name="Text Box 8"/>
          <p:cNvSpPr txBox="1">
            <a:spLocks noChangeArrowheads="1"/>
          </p:cNvSpPr>
          <p:nvPr/>
        </p:nvSpPr>
        <p:spPr bwMode="auto">
          <a:xfrm>
            <a:off x="2392363" y="2324100"/>
            <a:ext cx="2332037" cy="244475"/>
          </a:xfrm>
          <a:prstGeom prst="rect">
            <a:avLst/>
          </a:prstGeom>
          <a:noFill/>
          <a:ln>
            <a:noFill/>
          </a:ln>
          <a:effectLst/>
          <a:extLs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0" hangingPunct="0">
              <a:spcBef>
                <a:spcPct val="0"/>
              </a:spcBef>
              <a:buFontTx/>
              <a:buNone/>
              <a:defRPr/>
            </a:pPr>
            <a:r>
              <a:rPr lang="en-US" altLang="de-DE" sz="1000" b="1" smtClean="0">
                <a:solidFill>
                  <a:srgbClr val="000000"/>
                </a:solidFill>
                <a:latin typeface="Arial" pitchFamily="34" charset="0"/>
                <a:cs typeface="+mn-cs"/>
              </a:rPr>
              <a:t>Pin hangs free at a torsion wire</a:t>
            </a:r>
          </a:p>
        </p:txBody>
      </p:sp>
      <p:sp>
        <p:nvSpPr>
          <p:cNvPr id="82953" name="Text Box 9"/>
          <p:cNvSpPr txBox="1">
            <a:spLocks noChangeArrowheads="1"/>
          </p:cNvSpPr>
          <p:nvPr/>
        </p:nvSpPr>
        <p:spPr bwMode="auto">
          <a:xfrm>
            <a:off x="2411413" y="3206750"/>
            <a:ext cx="1892300" cy="244475"/>
          </a:xfrm>
          <a:prstGeom prst="rect">
            <a:avLst/>
          </a:prstGeom>
          <a:noFill/>
          <a:ln>
            <a:noFill/>
          </a:ln>
          <a:effectLst/>
          <a:extLs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0" hangingPunct="0">
              <a:spcBef>
                <a:spcPct val="0"/>
              </a:spcBef>
              <a:buFontTx/>
              <a:buNone/>
              <a:defRPr/>
            </a:pPr>
            <a:r>
              <a:rPr lang="en-US" altLang="de-DE" sz="1000" b="1" smtClean="0">
                <a:solidFill>
                  <a:srgbClr val="000000"/>
                </a:solidFill>
                <a:latin typeface="Arial" pitchFamily="34" charset="0"/>
                <a:cs typeface="+mn-cs"/>
              </a:rPr>
              <a:t>Cup</a:t>
            </a:r>
          </a:p>
        </p:txBody>
      </p:sp>
      <p:sp>
        <p:nvSpPr>
          <p:cNvPr id="82954" name="Text Box 10"/>
          <p:cNvSpPr txBox="1">
            <a:spLocks noChangeArrowheads="1"/>
          </p:cNvSpPr>
          <p:nvPr/>
        </p:nvSpPr>
        <p:spPr bwMode="auto">
          <a:xfrm>
            <a:off x="2411413" y="3471863"/>
            <a:ext cx="1892300" cy="244475"/>
          </a:xfrm>
          <a:prstGeom prst="rect">
            <a:avLst/>
          </a:prstGeom>
          <a:noFill/>
          <a:ln>
            <a:noFill/>
          </a:ln>
          <a:effectLst/>
          <a:extLs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0" hangingPunct="0">
              <a:spcBef>
                <a:spcPct val="0"/>
              </a:spcBef>
              <a:buFontTx/>
              <a:buNone/>
              <a:defRPr/>
            </a:pPr>
            <a:r>
              <a:rPr lang="en-US" altLang="de-DE" sz="1000" b="1" smtClean="0">
                <a:solidFill>
                  <a:srgbClr val="000000"/>
                </a:solidFill>
                <a:latin typeface="Arial" pitchFamily="34" charset="0"/>
                <a:cs typeface="+mn-cs"/>
              </a:rPr>
              <a:t>Cup rotation (±4.75º)</a:t>
            </a:r>
          </a:p>
        </p:txBody>
      </p:sp>
      <p:sp>
        <p:nvSpPr>
          <p:cNvPr id="82955" name="Text Box 11"/>
          <p:cNvSpPr txBox="1">
            <a:spLocks noChangeArrowheads="1"/>
          </p:cNvSpPr>
          <p:nvPr/>
        </p:nvSpPr>
        <p:spPr bwMode="auto">
          <a:xfrm>
            <a:off x="2411413" y="3933825"/>
            <a:ext cx="2089150" cy="701675"/>
          </a:xfrm>
          <a:prstGeom prst="rect">
            <a:avLst/>
          </a:prstGeom>
          <a:noFill/>
          <a:ln>
            <a:noFill/>
          </a:ln>
          <a:effectLst/>
          <a:extLs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0" hangingPunct="0">
              <a:spcBef>
                <a:spcPct val="0"/>
              </a:spcBef>
              <a:buFontTx/>
              <a:buNone/>
              <a:defRPr/>
            </a:pPr>
            <a:r>
              <a:rPr lang="en-US" altLang="de-DE" sz="1000" b="1" smtClean="0">
                <a:solidFill>
                  <a:srgbClr val="000000"/>
                </a:solidFill>
                <a:latin typeface="Arial" pitchFamily="34" charset="0"/>
                <a:cs typeface="+mn-cs"/>
              </a:rPr>
              <a:t>Clot formation results in a transfer of rotation from the cup to to the pin (with high susceptibility to agitation!)</a:t>
            </a:r>
          </a:p>
        </p:txBody>
      </p:sp>
      <p:sp>
        <p:nvSpPr>
          <p:cNvPr id="82956" name="Text Box 12"/>
          <p:cNvSpPr txBox="1">
            <a:spLocks noChangeArrowheads="1"/>
          </p:cNvSpPr>
          <p:nvPr/>
        </p:nvSpPr>
        <p:spPr bwMode="auto">
          <a:xfrm>
            <a:off x="6858000" y="1905000"/>
            <a:ext cx="2286000" cy="396875"/>
          </a:xfrm>
          <a:prstGeom prst="rect">
            <a:avLst/>
          </a:prstGeom>
          <a:noFill/>
          <a:ln>
            <a:noFill/>
          </a:ln>
          <a:effectLst/>
          <a:extLs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0" hangingPunct="0">
              <a:spcBef>
                <a:spcPct val="0"/>
              </a:spcBef>
              <a:buFontTx/>
              <a:buNone/>
              <a:defRPr/>
            </a:pPr>
            <a:r>
              <a:rPr lang="en-US" altLang="de-DE" sz="1000" b="1" smtClean="0">
                <a:solidFill>
                  <a:srgbClr val="000000"/>
                </a:solidFill>
                <a:latin typeface="Arial" pitchFamily="34" charset="0"/>
                <a:cs typeface="+mn-cs"/>
              </a:rPr>
              <a:t>Rotation movement of the pin is generated by a spring (±4.75º)</a:t>
            </a:r>
          </a:p>
        </p:txBody>
      </p:sp>
      <p:sp>
        <p:nvSpPr>
          <p:cNvPr id="82957" name="Text Box 13"/>
          <p:cNvSpPr txBox="1">
            <a:spLocks noChangeArrowheads="1"/>
          </p:cNvSpPr>
          <p:nvPr/>
        </p:nvSpPr>
        <p:spPr bwMode="auto">
          <a:xfrm>
            <a:off x="6877050" y="2433638"/>
            <a:ext cx="2160588" cy="396875"/>
          </a:xfrm>
          <a:prstGeom prst="rect">
            <a:avLst/>
          </a:prstGeom>
          <a:noFill/>
          <a:ln>
            <a:noFill/>
          </a:ln>
          <a:effectLst/>
          <a:extLs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0" hangingPunct="0">
              <a:spcBef>
                <a:spcPct val="0"/>
              </a:spcBef>
              <a:buFontTx/>
              <a:buNone/>
              <a:defRPr/>
            </a:pPr>
            <a:r>
              <a:rPr lang="en-US" altLang="de-DE" sz="1000" b="1" smtClean="0">
                <a:solidFill>
                  <a:srgbClr val="000000"/>
                </a:solidFill>
                <a:latin typeface="Arial" pitchFamily="34" charset="0"/>
                <a:cs typeface="+mn-cs"/>
              </a:rPr>
              <a:t>Mirror allows contactless detection of pin rotation</a:t>
            </a:r>
          </a:p>
        </p:txBody>
      </p:sp>
      <p:sp>
        <p:nvSpPr>
          <p:cNvPr id="82958" name="Text Box 14"/>
          <p:cNvSpPr txBox="1">
            <a:spLocks noChangeArrowheads="1"/>
          </p:cNvSpPr>
          <p:nvPr/>
        </p:nvSpPr>
        <p:spPr bwMode="auto">
          <a:xfrm>
            <a:off x="6877050" y="2997200"/>
            <a:ext cx="2160588" cy="244475"/>
          </a:xfrm>
          <a:prstGeom prst="rect">
            <a:avLst/>
          </a:prstGeom>
          <a:noFill/>
          <a:ln>
            <a:noFill/>
          </a:ln>
          <a:effectLst/>
          <a:extLs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0" hangingPunct="0">
              <a:spcBef>
                <a:spcPct val="0"/>
              </a:spcBef>
              <a:buFontTx/>
              <a:buNone/>
              <a:defRPr/>
            </a:pPr>
            <a:r>
              <a:rPr lang="en-US" altLang="de-DE" sz="1000" b="1" smtClean="0">
                <a:solidFill>
                  <a:srgbClr val="000000"/>
                </a:solidFill>
                <a:latin typeface="Arial" pitchFamily="34" charset="0"/>
                <a:cs typeface="+mn-cs"/>
              </a:rPr>
              <a:t>Ball bearing axis</a:t>
            </a:r>
          </a:p>
        </p:txBody>
      </p:sp>
      <p:sp>
        <p:nvSpPr>
          <p:cNvPr id="82959" name="Text Box 15"/>
          <p:cNvSpPr txBox="1">
            <a:spLocks noChangeArrowheads="1"/>
          </p:cNvSpPr>
          <p:nvPr/>
        </p:nvSpPr>
        <p:spPr bwMode="auto">
          <a:xfrm>
            <a:off x="6877050" y="3298825"/>
            <a:ext cx="2160588" cy="244475"/>
          </a:xfrm>
          <a:prstGeom prst="rect">
            <a:avLst/>
          </a:prstGeom>
          <a:noFill/>
          <a:ln>
            <a:noFill/>
          </a:ln>
          <a:effectLst/>
          <a:extLs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0" hangingPunct="0">
              <a:spcBef>
                <a:spcPct val="0"/>
              </a:spcBef>
              <a:buFontTx/>
              <a:buNone/>
              <a:defRPr/>
            </a:pPr>
            <a:r>
              <a:rPr lang="en-US" altLang="de-DE" sz="1000" b="1" smtClean="0">
                <a:solidFill>
                  <a:srgbClr val="000000"/>
                </a:solidFill>
                <a:latin typeface="Arial" pitchFamily="34" charset="0"/>
                <a:cs typeface="+mn-cs"/>
              </a:rPr>
              <a:t>Whole blood</a:t>
            </a:r>
          </a:p>
        </p:txBody>
      </p:sp>
      <p:sp>
        <p:nvSpPr>
          <p:cNvPr id="82960" name="Text Box 16"/>
          <p:cNvSpPr txBox="1">
            <a:spLocks noChangeArrowheads="1"/>
          </p:cNvSpPr>
          <p:nvPr/>
        </p:nvSpPr>
        <p:spPr bwMode="auto">
          <a:xfrm>
            <a:off x="6877050" y="3470275"/>
            <a:ext cx="2495550" cy="244475"/>
          </a:xfrm>
          <a:prstGeom prst="rect">
            <a:avLst/>
          </a:prstGeom>
          <a:noFill/>
          <a:ln>
            <a:noFill/>
          </a:ln>
          <a:effectLst/>
          <a:extLs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0" hangingPunct="0">
              <a:spcBef>
                <a:spcPct val="0"/>
              </a:spcBef>
              <a:buFontTx/>
              <a:buNone/>
              <a:defRPr/>
            </a:pPr>
            <a:r>
              <a:rPr lang="en-US" altLang="de-DE" sz="1000" b="1" smtClean="0">
                <a:solidFill>
                  <a:srgbClr val="000000"/>
                </a:solidFill>
                <a:latin typeface="Arial" pitchFamily="34" charset="0"/>
                <a:cs typeface="+mn-cs"/>
              </a:rPr>
              <a:t>Cuvette holder heated to 37 </a:t>
            </a:r>
            <a:r>
              <a:rPr lang="en-US" altLang="de-DE" sz="1000" b="1" baseline="30000" smtClean="0">
                <a:solidFill>
                  <a:srgbClr val="000000"/>
                </a:solidFill>
                <a:latin typeface="Arial" pitchFamily="34" charset="0"/>
                <a:cs typeface="+mn-cs"/>
              </a:rPr>
              <a:t>o</a:t>
            </a:r>
            <a:r>
              <a:rPr lang="en-US" altLang="de-DE" sz="1000" b="1" smtClean="0">
                <a:solidFill>
                  <a:srgbClr val="000000"/>
                </a:solidFill>
                <a:latin typeface="Arial" pitchFamily="34" charset="0"/>
                <a:cs typeface="+mn-cs"/>
              </a:rPr>
              <a:t>C </a:t>
            </a:r>
          </a:p>
        </p:txBody>
      </p:sp>
      <p:sp>
        <p:nvSpPr>
          <p:cNvPr id="82961" name="Text Box 17"/>
          <p:cNvSpPr txBox="1">
            <a:spLocks noChangeArrowheads="1"/>
          </p:cNvSpPr>
          <p:nvPr/>
        </p:nvSpPr>
        <p:spPr bwMode="auto">
          <a:xfrm>
            <a:off x="6858000" y="3810000"/>
            <a:ext cx="2160588" cy="701675"/>
          </a:xfrm>
          <a:prstGeom prst="rect">
            <a:avLst/>
          </a:prstGeom>
          <a:noFill/>
          <a:ln>
            <a:noFill/>
          </a:ln>
          <a:effectLst/>
          <a:extLs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0" hangingPunct="0">
              <a:spcBef>
                <a:spcPct val="0"/>
              </a:spcBef>
              <a:buFontTx/>
              <a:buNone/>
              <a:defRPr/>
            </a:pPr>
            <a:r>
              <a:rPr lang="en-US" altLang="de-DE" sz="1000" b="1" smtClean="0">
                <a:solidFill>
                  <a:srgbClr val="000000"/>
                </a:solidFill>
                <a:latin typeface="Arial" pitchFamily="34" charset="0"/>
                <a:cs typeface="+mn-cs"/>
              </a:rPr>
              <a:t>Clot formation results in a reduction of pin rotation (with very low susceptibility to agitation!)</a:t>
            </a:r>
          </a:p>
        </p:txBody>
      </p:sp>
      <p:sp>
        <p:nvSpPr>
          <p:cNvPr id="82962" name="Text Box 18"/>
          <p:cNvSpPr txBox="1">
            <a:spLocks noChangeArrowheads="1"/>
          </p:cNvSpPr>
          <p:nvPr/>
        </p:nvSpPr>
        <p:spPr bwMode="auto">
          <a:xfrm>
            <a:off x="2392363" y="2938463"/>
            <a:ext cx="1892300" cy="244475"/>
          </a:xfrm>
          <a:prstGeom prst="rect">
            <a:avLst/>
          </a:prstGeom>
          <a:noFill/>
          <a:ln>
            <a:noFill/>
          </a:ln>
          <a:effectLst/>
          <a:extLs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0" hangingPunct="0">
              <a:spcBef>
                <a:spcPct val="0"/>
              </a:spcBef>
              <a:buFontTx/>
              <a:buNone/>
              <a:defRPr/>
            </a:pPr>
            <a:r>
              <a:rPr lang="en-US" altLang="de-DE" sz="1000" b="1" smtClean="0">
                <a:solidFill>
                  <a:srgbClr val="000000"/>
                </a:solidFill>
                <a:latin typeface="Arial" pitchFamily="34" charset="0"/>
                <a:cs typeface="+mn-cs"/>
              </a:rPr>
              <a:t>Whole blood</a:t>
            </a:r>
          </a:p>
        </p:txBody>
      </p:sp>
      <p:sp>
        <p:nvSpPr>
          <p:cNvPr id="82963" name="Line 19"/>
          <p:cNvSpPr>
            <a:spLocks noChangeShapeType="1"/>
          </p:cNvSpPr>
          <p:nvPr/>
        </p:nvSpPr>
        <p:spPr bwMode="auto">
          <a:xfrm>
            <a:off x="6477000" y="4729163"/>
            <a:ext cx="0" cy="1905000"/>
          </a:xfrm>
          <a:prstGeom prst="line">
            <a:avLst/>
          </a:prstGeom>
          <a:noFill/>
          <a:ln w="9525">
            <a:solidFill>
              <a:schemeClr val="tx1"/>
            </a:solidFill>
            <a:round/>
            <a:headEnd/>
            <a:tailEnd/>
          </a:ln>
          <a:effectLst/>
          <a:extLst>
            <a:ext uri="{909E8E84-426E-40dd-AFC4-6F175D3DCCD1}">
              <a14:hiddenFill xmlns="" xmlns:a14="http://schemas.microsoft.com/office/drawing/2010/main" xmlns:mv="urn:schemas-microsoft-com:mac:vml" xmlns:mc="http://schemas.openxmlformats.org/markup-compatibility/2006">
                <a:noFill/>
              </a14:hiddenFill>
            </a:ex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pPr eaLnBrk="0" hangingPunct="0">
              <a:defRPr/>
            </a:pPr>
            <a:endParaRPr lang="de-DE" sz="2000">
              <a:solidFill>
                <a:srgbClr val="000000"/>
              </a:solidFill>
              <a:latin typeface="Arial" pitchFamily="34" charset="0"/>
              <a:cs typeface="+mn-cs"/>
            </a:endParaRPr>
          </a:p>
        </p:txBody>
      </p:sp>
      <p:sp>
        <p:nvSpPr>
          <p:cNvPr id="944148" name="Text Box 20"/>
          <p:cNvSpPr txBox="1">
            <a:spLocks noChangeArrowheads="1"/>
          </p:cNvSpPr>
          <p:nvPr/>
        </p:nvSpPr>
        <p:spPr bwMode="auto">
          <a:xfrm>
            <a:off x="1524000" y="2590800"/>
            <a:ext cx="2779713" cy="708025"/>
          </a:xfrm>
          <a:prstGeom prst="rect">
            <a:avLst/>
          </a:prstGeom>
          <a:solidFill>
            <a:schemeClr val="bg1"/>
          </a:solidFill>
          <a:ln w="38100">
            <a:solidFill>
              <a:srgbClr val="FF0000"/>
            </a:solidFill>
            <a:miter lim="800000"/>
            <a:headEnd/>
            <a:tailEnd/>
          </a:ln>
          <a:effectLst/>
          <a:extLs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0" hangingPunct="0">
              <a:spcBef>
                <a:spcPct val="50000"/>
              </a:spcBef>
              <a:buFontTx/>
              <a:buNone/>
              <a:defRPr/>
            </a:pPr>
            <a:r>
              <a:rPr lang="en-US" altLang="de-DE" sz="2000" b="1" smtClean="0">
                <a:solidFill>
                  <a:srgbClr val="FF0000"/>
                </a:solidFill>
                <a:latin typeface="Arial" pitchFamily="34" charset="0"/>
                <a:cs typeface="+mn-cs"/>
              </a:rPr>
              <a:t>High sensitivity against aggitation</a:t>
            </a:r>
            <a:endParaRPr lang="en-US" altLang="de-DE" sz="2000" smtClean="0">
              <a:solidFill>
                <a:srgbClr val="FF0000"/>
              </a:solidFill>
              <a:latin typeface="Arial" pitchFamily="34" charset="0"/>
              <a:cs typeface="+mn-cs"/>
            </a:endParaRPr>
          </a:p>
        </p:txBody>
      </p:sp>
      <p:sp>
        <p:nvSpPr>
          <p:cNvPr id="944149" name="Text Box 21"/>
          <p:cNvSpPr txBox="1">
            <a:spLocks noChangeArrowheads="1"/>
          </p:cNvSpPr>
          <p:nvPr/>
        </p:nvSpPr>
        <p:spPr bwMode="auto">
          <a:xfrm>
            <a:off x="6019800" y="3276600"/>
            <a:ext cx="2667000" cy="708025"/>
          </a:xfrm>
          <a:prstGeom prst="rect">
            <a:avLst/>
          </a:prstGeom>
          <a:solidFill>
            <a:schemeClr val="bg1"/>
          </a:solidFill>
          <a:ln w="38100">
            <a:solidFill>
              <a:srgbClr val="FF0000"/>
            </a:solidFill>
            <a:miter lim="800000"/>
            <a:headEnd/>
            <a:tailEnd/>
          </a:ln>
          <a:effectLst/>
          <a:extLs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0" hangingPunct="0">
              <a:spcBef>
                <a:spcPct val="50000"/>
              </a:spcBef>
              <a:buFontTx/>
              <a:buNone/>
              <a:defRPr/>
            </a:pPr>
            <a:r>
              <a:rPr lang="en-US" altLang="de-DE" sz="2000" b="1" smtClean="0">
                <a:solidFill>
                  <a:srgbClr val="FF0000"/>
                </a:solidFill>
                <a:latin typeface="Arial" pitchFamily="34" charset="0"/>
                <a:cs typeface="+mn-cs"/>
              </a:rPr>
              <a:t>Low sensitivity against aggitation</a:t>
            </a:r>
            <a:endParaRPr lang="en-US" altLang="de-DE" sz="2000" smtClean="0">
              <a:solidFill>
                <a:srgbClr val="FF0000"/>
              </a:solidFill>
              <a:latin typeface="Arial" pitchFamily="34" charset="0"/>
              <a:cs typeface="+mn-cs"/>
            </a:endParaRPr>
          </a:p>
        </p:txBody>
      </p:sp>
      <p:sp>
        <p:nvSpPr>
          <p:cNvPr id="944150" name="Text Box 22"/>
          <p:cNvSpPr txBox="1">
            <a:spLocks noChangeArrowheads="1"/>
          </p:cNvSpPr>
          <p:nvPr/>
        </p:nvSpPr>
        <p:spPr bwMode="auto">
          <a:xfrm>
            <a:off x="4737100" y="4652963"/>
            <a:ext cx="3949700" cy="400050"/>
          </a:xfrm>
          <a:prstGeom prst="rect">
            <a:avLst/>
          </a:prstGeom>
          <a:solidFill>
            <a:schemeClr val="bg1"/>
          </a:solidFill>
          <a:ln w="38100">
            <a:solidFill>
              <a:srgbClr val="FF0000"/>
            </a:solidFill>
            <a:miter lim="800000"/>
            <a:headEnd/>
            <a:tailEnd/>
          </a:ln>
          <a:effectLst/>
          <a:extLs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0" hangingPunct="0">
              <a:spcBef>
                <a:spcPct val="50000"/>
              </a:spcBef>
              <a:buFontTx/>
              <a:buNone/>
              <a:defRPr/>
            </a:pPr>
            <a:r>
              <a:rPr lang="en-US" altLang="de-DE" sz="2000" b="1" smtClean="0">
                <a:solidFill>
                  <a:srgbClr val="FF0000"/>
                </a:solidFill>
                <a:latin typeface="Arial" pitchFamily="34" charset="0"/>
                <a:cs typeface="+mn-cs"/>
              </a:rPr>
              <a:t>4 measuring channels</a:t>
            </a:r>
            <a:endParaRPr lang="en-US" altLang="de-DE" sz="2000" smtClean="0">
              <a:solidFill>
                <a:srgbClr val="FF0000"/>
              </a:solidFill>
              <a:latin typeface="Arial" pitchFamily="34" charset="0"/>
              <a:cs typeface="+mn-cs"/>
            </a:endParaRPr>
          </a:p>
        </p:txBody>
      </p:sp>
      <p:sp>
        <p:nvSpPr>
          <p:cNvPr id="944151" name="Text Box 23"/>
          <p:cNvSpPr txBox="1">
            <a:spLocks noChangeArrowheads="1"/>
          </p:cNvSpPr>
          <p:nvPr/>
        </p:nvSpPr>
        <p:spPr bwMode="auto">
          <a:xfrm>
            <a:off x="495300" y="4652963"/>
            <a:ext cx="3771900" cy="400050"/>
          </a:xfrm>
          <a:prstGeom prst="rect">
            <a:avLst/>
          </a:prstGeom>
          <a:solidFill>
            <a:schemeClr val="bg1"/>
          </a:solidFill>
          <a:ln w="38100">
            <a:solidFill>
              <a:srgbClr val="FF0000"/>
            </a:solidFill>
            <a:miter lim="800000"/>
            <a:headEnd/>
            <a:tailEnd/>
          </a:ln>
          <a:effectLst/>
          <a:extLs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0" hangingPunct="0">
              <a:spcBef>
                <a:spcPct val="50000"/>
              </a:spcBef>
              <a:buFontTx/>
              <a:buNone/>
              <a:defRPr/>
            </a:pPr>
            <a:r>
              <a:rPr lang="en-US" altLang="de-DE" sz="2000" b="1" smtClean="0">
                <a:solidFill>
                  <a:srgbClr val="FF0000"/>
                </a:solidFill>
                <a:latin typeface="Arial" pitchFamily="34" charset="0"/>
                <a:cs typeface="+mn-cs"/>
              </a:rPr>
              <a:t>2 measuring channels</a:t>
            </a:r>
            <a:endParaRPr lang="en-US" altLang="de-DE" sz="2000" smtClean="0">
              <a:solidFill>
                <a:srgbClr val="FF0000"/>
              </a:solidFill>
              <a:latin typeface="Arial" pitchFamily="34" charset="0"/>
              <a:cs typeface="+mn-cs"/>
            </a:endParaRPr>
          </a:p>
        </p:txBody>
      </p:sp>
      <p:sp>
        <p:nvSpPr>
          <p:cNvPr id="944152" name="Text Box 23"/>
          <p:cNvSpPr txBox="1">
            <a:spLocks noChangeArrowheads="1"/>
          </p:cNvSpPr>
          <p:nvPr/>
        </p:nvSpPr>
        <p:spPr bwMode="auto">
          <a:xfrm>
            <a:off x="492125" y="5734050"/>
            <a:ext cx="3775075" cy="434975"/>
          </a:xfrm>
          <a:prstGeom prst="rect">
            <a:avLst/>
          </a:prstGeom>
          <a:solidFill>
            <a:schemeClr val="bg1"/>
          </a:solidFill>
          <a:ln w="38100">
            <a:solidFill>
              <a:srgbClr val="FF0000"/>
            </a:solidFill>
            <a:miter lim="800000"/>
            <a:headEnd/>
            <a:tailEnd/>
          </a:ln>
          <a:effectLst/>
          <a:extLs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0" hangingPunct="0">
              <a:spcBef>
                <a:spcPct val="50000"/>
              </a:spcBef>
              <a:buFontTx/>
              <a:buNone/>
              <a:defRPr/>
            </a:pPr>
            <a:r>
              <a:rPr lang="en-US" altLang="de-DE" sz="2000" b="1" smtClean="0">
                <a:solidFill>
                  <a:srgbClr val="FF0000"/>
                </a:solidFill>
                <a:latin typeface="Arial" pitchFamily="34" charset="0"/>
                <a:cs typeface="+mn-cs"/>
              </a:rPr>
              <a:t>No internal electronic control</a:t>
            </a:r>
            <a:endParaRPr lang="en-US" altLang="de-DE" sz="2000" smtClean="0">
              <a:solidFill>
                <a:srgbClr val="FF0000"/>
              </a:solidFill>
              <a:latin typeface="Arial" pitchFamily="34" charset="0"/>
              <a:cs typeface="+mn-cs"/>
            </a:endParaRPr>
          </a:p>
        </p:txBody>
      </p:sp>
      <p:sp>
        <p:nvSpPr>
          <p:cNvPr id="944153" name="Text Box 23"/>
          <p:cNvSpPr txBox="1">
            <a:spLocks noChangeArrowheads="1"/>
          </p:cNvSpPr>
          <p:nvPr/>
        </p:nvSpPr>
        <p:spPr bwMode="auto">
          <a:xfrm>
            <a:off x="4732338" y="5730875"/>
            <a:ext cx="3968750" cy="434975"/>
          </a:xfrm>
          <a:prstGeom prst="rect">
            <a:avLst/>
          </a:prstGeom>
          <a:solidFill>
            <a:schemeClr val="bg1"/>
          </a:solidFill>
          <a:ln w="38100">
            <a:solidFill>
              <a:srgbClr val="FF0000"/>
            </a:solidFill>
            <a:miter lim="800000"/>
            <a:headEnd/>
            <a:tailEnd/>
          </a:ln>
          <a:effectLst/>
          <a:extLs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0" hangingPunct="0">
              <a:spcBef>
                <a:spcPct val="50000"/>
              </a:spcBef>
              <a:buFontTx/>
              <a:buNone/>
              <a:defRPr/>
            </a:pPr>
            <a:r>
              <a:rPr lang="en-US" altLang="de-DE" sz="2000" b="1" smtClean="0">
                <a:solidFill>
                  <a:srgbClr val="FF0000"/>
                </a:solidFill>
                <a:latin typeface="Arial" pitchFamily="34" charset="0"/>
                <a:cs typeface="+mn-cs"/>
              </a:rPr>
              <a:t>Continuous electronic control</a:t>
            </a:r>
            <a:endParaRPr lang="en-US" altLang="de-DE" sz="2000" smtClean="0">
              <a:solidFill>
                <a:srgbClr val="FF0000"/>
              </a:solidFill>
              <a:latin typeface="Arial" pitchFamily="34" charset="0"/>
              <a:cs typeface="+mn-cs"/>
            </a:endParaRPr>
          </a:p>
        </p:txBody>
      </p:sp>
      <p:sp>
        <p:nvSpPr>
          <p:cNvPr id="944154" name="Text Box 23"/>
          <p:cNvSpPr txBox="1">
            <a:spLocks noChangeArrowheads="1"/>
          </p:cNvSpPr>
          <p:nvPr/>
        </p:nvSpPr>
        <p:spPr bwMode="auto">
          <a:xfrm>
            <a:off x="492125" y="6307138"/>
            <a:ext cx="3775075" cy="434975"/>
          </a:xfrm>
          <a:prstGeom prst="rect">
            <a:avLst/>
          </a:prstGeom>
          <a:solidFill>
            <a:schemeClr val="bg1"/>
          </a:solidFill>
          <a:ln w="38100">
            <a:solidFill>
              <a:srgbClr val="FF0000"/>
            </a:solidFill>
            <a:miter lim="800000"/>
            <a:headEnd/>
            <a:tailEnd/>
          </a:ln>
          <a:effectLst/>
          <a:extLs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0" hangingPunct="0">
              <a:spcBef>
                <a:spcPct val="50000"/>
              </a:spcBef>
              <a:buFontTx/>
              <a:buNone/>
              <a:defRPr/>
            </a:pPr>
            <a:r>
              <a:rPr lang="en-US" altLang="de-DE" sz="2000" b="1" smtClean="0">
                <a:solidFill>
                  <a:srgbClr val="FF0000"/>
                </a:solidFill>
                <a:latin typeface="Arial" pitchFamily="34" charset="0"/>
                <a:cs typeface="+mn-cs"/>
              </a:rPr>
              <a:t>QC every 8 hours (FDA)</a:t>
            </a:r>
            <a:endParaRPr lang="en-US" altLang="de-DE" sz="2000" smtClean="0">
              <a:solidFill>
                <a:srgbClr val="FF0000"/>
              </a:solidFill>
              <a:latin typeface="Arial" pitchFamily="34" charset="0"/>
              <a:cs typeface="+mn-cs"/>
            </a:endParaRPr>
          </a:p>
        </p:txBody>
      </p:sp>
      <p:sp>
        <p:nvSpPr>
          <p:cNvPr id="944155" name="Text Box 23"/>
          <p:cNvSpPr txBox="1">
            <a:spLocks noChangeArrowheads="1"/>
          </p:cNvSpPr>
          <p:nvPr/>
        </p:nvSpPr>
        <p:spPr bwMode="auto">
          <a:xfrm>
            <a:off x="4738688" y="6307138"/>
            <a:ext cx="3962400" cy="434975"/>
          </a:xfrm>
          <a:prstGeom prst="rect">
            <a:avLst/>
          </a:prstGeom>
          <a:solidFill>
            <a:schemeClr val="bg1"/>
          </a:solidFill>
          <a:ln w="38100">
            <a:solidFill>
              <a:srgbClr val="FF0000"/>
            </a:solidFill>
            <a:miter lim="800000"/>
            <a:headEnd/>
            <a:tailEnd/>
          </a:ln>
          <a:effectLst/>
          <a:extLs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0" hangingPunct="0">
              <a:spcBef>
                <a:spcPct val="50000"/>
              </a:spcBef>
              <a:buFontTx/>
              <a:buNone/>
              <a:defRPr/>
            </a:pPr>
            <a:r>
              <a:rPr lang="en-US" altLang="de-DE" sz="2000" b="1" smtClean="0">
                <a:solidFill>
                  <a:srgbClr val="FF0000"/>
                </a:solidFill>
                <a:latin typeface="Arial" pitchFamily="34" charset="0"/>
                <a:cs typeface="+mn-cs"/>
              </a:rPr>
              <a:t>QC once a week (FDA)</a:t>
            </a:r>
            <a:endParaRPr lang="en-US" altLang="de-DE" sz="2000" smtClean="0">
              <a:solidFill>
                <a:srgbClr val="FF0000"/>
              </a:solidFill>
              <a:latin typeface="Arial" pitchFamily="34" charset="0"/>
              <a:cs typeface="+mn-cs"/>
            </a:endParaRPr>
          </a:p>
        </p:txBody>
      </p:sp>
      <p:sp>
        <p:nvSpPr>
          <p:cNvPr id="82972" name="Rechteck 1"/>
          <p:cNvSpPr>
            <a:spLocks noChangeArrowheads="1"/>
          </p:cNvSpPr>
          <p:nvPr/>
        </p:nvSpPr>
        <p:spPr bwMode="auto">
          <a:xfrm>
            <a:off x="6178550" y="1804988"/>
            <a:ext cx="914400" cy="128587"/>
          </a:xfrm>
          <a:prstGeom prst="rect">
            <a:avLst/>
          </a:prstGeom>
          <a:solidFill>
            <a:schemeClr val="bg1"/>
          </a:solidFill>
          <a:ln w="9525" algn="ctr">
            <a:solidFill>
              <a:schemeClr val="bg1"/>
            </a:solidFill>
            <a:round/>
            <a:headEnd/>
            <a:tailEnd/>
          </a:ln>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0" hangingPunct="0">
              <a:spcBef>
                <a:spcPct val="0"/>
              </a:spcBef>
              <a:buFontTx/>
              <a:buNone/>
              <a:defRPr/>
            </a:pPr>
            <a:endParaRPr lang="de-DE" altLang="de-DE" sz="2000" smtClean="0">
              <a:solidFill>
                <a:srgbClr val="000000"/>
              </a:solidFill>
              <a:latin typeface="Arial" pitchFamily="34" charset="0"/>
              <a:cs typeface="+mn-cs"/>
            </a:endParaRPr>
          </a:p>
        </p:txBody>
      </p:sp>
      <p:sp>
        <p:nvSpPr>
          <p:cNvPr id="29" name="Text Box 23"/>
          <p:cNvSpPr txBox="1">
            <a:spLocks noChangeArrowheads="1"/>
          </p:cNvSpPr>
          <p:nvPr/>
        </p:nvSpPr>
        <p:spPr bwMode="auto">
          <a:xfrm>
            <a:off x="496888" y="5189538"/>
            <a:ext cx="3771900" cy="400050"/>
          </a:xfrm>
          <a:prstGeom prst="rect">
            <a:avLst/>
          </a:prstGeom>
          <a:solidFill>
            <a:schemeClr val="bg1"/>
          </a:solidFill>
          <a:ln w="38100">
            <a:solidFill>
              <a:srgbClr val="FF0000"/>
            </a:solidFill>
            <a:miter lim="800000"/>
            <a:headEnd/>
            <a:tailEnd/>
          </a:ln>
          <a:effectLst/>
          <a:extLs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0" hangingPunct="0">
              <a:spcBef>
                <a:spcPct val="50000"/>
              </a:spcBef>
              <a:buFontTx/>
              <a:buNone/>
              <a:defRPr/>
            </a:pPr>
            <a:r>
              <a:rPr lang="en-US" altLang="de-DE" sz="2000" b="1" smtClean="0">
                <a:solidFill>
                  <a:srgbClr val="FF0000"/>
                </a:solidFill>
                <a:latin typeface="Arial" pitchFamily="34" charset="0"/>
                <a:cs typeface="+mn-cs"/>
              </a:rPr>
              <a:t>Manual pipette</a:t>
            </a:r>
            <a:endParaRPr lang="en-US" altLang="de-DE" sz="2000" smtClean="0">
              <a:solidFill>
                <a:srgbClr val="FF0000"/>
              </a:solidFill>
              <a:latin typeface="Arial" pitchFamily="34" charset="0"/>
              <a:cs typeface="+mn-cs"/>
            </a:endParaRPr>
          </a:p>
        </p:txBody>
      </p:sp>
      <p:sp>
        <p:nvSpPr>
          <p:cNvPr id="30" name="Text Box 22"/>
          <p:cNvSpPr txBox="1">
            <a:spLocks noChangeArrowheads="1"/>
          </p:cNvSpPr>
          <p:nvPr/>
        </p:nvSpPr>
        <p:spPr bwMode="auto">
          <a:xfrm>
            <a:off x="4730750" y="5157788"/>
            <a:ext cx="3949700" cy="400050"/>
          </a:xfrm>
          <a:prstGeom prst="rect">
            <a:avLst/>
          </a:prstGeom>
          <a:solidFill>
            <a:schemeClr val="bg1"/>
          </a:solidFill>
          <a:ln w="38100">
            <a:solidFill>
              <a:srgbClr val="FF0000"/>
            </a:solidFill>
            <a:miter lim="800000"/>
            <a:headEnd/>
            <a:tailEnd/>
          </a:ln>
          <a:effectLst/>
          <a:extLs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0" hangingPunct="0">
              <a:spcBef>
                <a:spcPct val="50000"/>
              </a:spcBef>
              <a:buFontTx/>
              <a:buNone/>
              <a:defRPr/>
            </a:pPr>
            <a:r>
              <a:rPr lang="en-US" altLang="de-DE" sz="2000" b="1" smtClean="0">
                <a:solidFill>
                  <a:srgbClr val="FF0000"/>
                </a:solidFill>
                <a:latin typeface="Arial" pitchFamily="34" charset="0"/>
                <a:cs typeface="+mn-cs"/>
              </a:rPr>
              <a:t>PC-driven automatic pipette</a:t>
            </a:r>
            <a:endParaRPr lang="en-US" altLang="de-DE" sz="2000" smtClean="0">
              <a:solidFill>
                <a:srgbClr val="FF0000"/>
              </a:solidFill>
              <a:latin typeface="Arial" pitchFamily="34" charset="0"/>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944148"/>
                                        </p:tgtEl>
                                        <p:attrNameLst>
                                          <p:attrName>style.visibility</p:attrName>
                                        </p:attrNameLst>
                                      </p:cBhvr>
                                      <p:to>
                                        <p:strVal val="visible"/>
                                      </p:to>
                                    </p:set>
                                    <p:anim calcmode="lin" valueType="num">
                                      <p:cBhvr>
                                        <p:cTn id="7" dur="500" fill="hold"/>
                                        <p:tgtEl>
                                          <p:spTgt spid="944148"/>
                                        </p:tgtEl>
                                        <p:attrNameLst>
                                          <p:attrName>ppt_w</p:attrName>
                                        </p:attrNameLst>
                                      </p:cBhvr>
                                      <p:tavLst>
                                        <p:tav tm="0">
                                          <p:val>
                                            <p:fltVal val="0"/>
                                          </p:val>
                                        </p:tav>
                                        <p:tav tm="100000">
                                          <p:val>
                                            <p:strVal val="#ppt_w"/>
                                          </p:val>
                                        </p:tav>
                                      </p:tavLst>
                                    </p:anim>
                                    <p:anim calcmode="lin" valueType="num">
                                      <p:cBhvr>
                                        <p:cTn id="8" dur="500" fill="hold"/>
                                        <p:tgtEl>
                                          <p:spTgt spid="944148"/>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944149"/>
                                        </p:tgtEl>
                                        <p:attrNameLst>
                                          <p:attrName>style.visibility</p:attrName>
                                        </p:attrNameLst>
                                      </p:cBhvr>
                                      <p:to>
                                        <p:strVal val="visible"/>
                                      </p:to>
                                    </p:set>
                                    <p:anim calcmode="lin" valueType="num">
                                      <p:cBhvr>
                                        <p:cTn id="13" dur="500" fill="hold"/>
                                        <p:tgtEl>
                                          <p:spTgt spid="944149"/>
                                        </p:tgtEl>
                                        <p:attrNameLst>
                                          <p:attrName>ppt_w</p:attrName>
                                        </p:attrNameLst>
                                      </p:cBhvr>
                                      <p:tavLst>
                                        <p:tav tm="0">
                                          <p:val>
                                            <p:fltVal val="0"/>
                                          </p:val>
                                        </p:tav>
                                        <p:tav tm="100000">
                                          <p:val>
                                            <p:strVal val="#ppt_w"/>
                                          </p:val>
                                        </p:tav>
                                      </p:tavLst>
                                    </p:anim>
                                    <p:anim calcmode="lin" valueType="num">
                                      <p:cBhvr>
                                        <p:cTn id="14" dur="500" fill="hold"/>
                                        <p:tgtEl>
                                          <p:spTgt spid="944149"/>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944151"/>
                                        </p:tgtEl>
                                        <p:attrNameLst>
                                          <p:attrName>style.visibility</p:attrName>
                                        </p:attrNameLst>
                                      </p:cBhvr>
                                      <p:to>
                                        <p:strVal val="visible"/>
                                      </p:to>
                                    </p:set>
                                    <p:anim calcmode="lin" valueType="num">
                                      <p:cBhvr>
                                        <p:cTn id="19" dur="500" fill="hold"/>
                                        <p:tgtEl>
                                          <p:spTgt spid="944151"/>
                                        </p:tgtEl>
                                        <p:attrNameLst>
                                          <p:attrName>ppt_w</p:attrName>
                                        </p:attrNameLst>
                                      </p:cBhvr>
                                      <p:tavLst>
                                        <p:tav tm="0">
                                          <p:val>
                                            <p:fltVal val="0"/>
                                          </p:val>
                                        </p:tav>
                                        <p:tav tm="100000">
                                          <p:val>
                                            <p:strVal val="#ppt_w"/>
                                          </p:val>
                                        </p:tav>
                                      </p:tavLst>
                                    </p:anim>
                                    <p:anim calcmode="lin" valueType="num">
                                      <p:cBhvr>
                                        <p:cTn id="20" dur="500" fill="hold"/>
                                        <p:tgtEl>
                                          <p:spTgt spid="944151"/>
                                        </p:tgtEl>
                                        <p:attrNameLst>
                                          <p:attrName>ppt_h</p:attrName>
                                        </p:attrNameLst>
                                      </p:cBhvr>
                                      <p:tavLst>
                                        <p:tav tm="0">
                                          <p:val>
                                            <p:fltVal val="0"/>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944150"/>
                                        </p:tgtEl>
                                        <p:attrNameLst>
                                          <p:attrName>style.visibility</p:attrName>
                                        </p:attrNameLst>
                                      </p:cBhvr>
                                      <p:to>
                                        <p:strVal val="visible"/>
                                      </p:to>
                                    </p:set>
                                    <p:anim calcmode="lin" valueType="num">
                                      <p:cBhvr>
                                        <p:cTn id="25" dur="500" fill="hold"/>
                                        <p:tgtEl>
                                          <p:spTgt spid="944150"/>
                                        </p:tgtEl>
                                        <p:attrNameLst>
                                          <p:attrName>ppt_w</p:attrName>
                                        </p:attrNameLst>
                                      </p:cBhvr>
                                      <p:tavLst>
                                        <p:tav tm="0">
                                          <p:val>
                                            <p:fltVal val="0"/>
                                          </p:val>
                                        </p:tav>
                                        <p:tav tm="100000">
                                          <p:val>
                                            <p:strVal val="#ppt_w"/>
                                          </p:val>
                                        </p:tav>
                                      </p:tavLst>
                                    </p:anim>
                                    <p:anim calcmode="lin" valueType="num">
                                      <p:cBhvr>
                                        <p:cTn id="26" dur="500" fill="hold"/>
                                        <p:tgtEl>
                                          <p:spTgt spid="944150"/>
                                        </p:tgtEl>
                                        <p:attrNameLst>
                                          <p:attrName>ppt_h</p:attrName>
                                        </p:attrNameLst>
                                      </p:cBhvr>
                                      <p:tavLst>
                                        <p:tav tm="0">
                                          <p:val>
                                            <p:fltVal val="0"/>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500" fill="hold"/>
                                        <p:tgtEl>
                                          <p:spTgt spid="29"/>
                                        </p:tgtEl>
                                        <p:attrNameLst>
                                          <p:attrName>ppt_w</p:attrName>
                                        </p:attrNameLst>
                                      </p:cBhvr>
                                      <p:tavLst>
                                        <p:tav tm="0">
                                          <p:val>
                                            <p:fltVal val="0"/>
                                          </p:val>
                                        </p:tav>
                                        <p:tav tm="100000">
                                          <p:val>
                                            <p:strVal val="#ppt_w"/>
                                          </p:val>
                                        </p:tav>
                                      </p:tavLst>
                                    </p:anim>
                                    <p:anim calcmode="lin" valueType="num">
                                      <p:cBhvr>
                                        <p:cTn id="32" dur="500" fill="hold"/>
                                        <p:tgtEl>
                                          <p:spTgt spid="29"/>
                                        </p:tgtEl>
                                        <p:attrNameLst>
                                          <p:attrName>ppt_h</p:attrName>
                                        </p:attrNameLst>
                                      </p:cBhvr>
                                      <p:tavLst>
                                        <p:tav tm="0">
                                          <p:val>
                                            <p:fltVal val="0"/>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3" presetClass="entr" presetSubtype="16"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p:cTn id="37" dur="500" fill="hold"/>
                                        <p:tgtEl>
                                          <p:spTgt spid="30"/>
                                        </p:tgtEl>
                                        <p:attrNameLst>
                                          <p:attrName>ppt_w</p:attrName>
                                        </p:attrNameLst>
                                      </p:cBhvr>
                                      <p:tavLst>
                                        <p:tav tm="0">
                                          <p:val>
                                            <p:fltVal val="0"/>
                                          </p:val>
                                        </p:tav>
                                        <p:tav tm="100000">
                                          <p:val>
                                            <p:strVal val="#ppt_w"/>
                                          </p:val>
                                        </p:tav>
                                      </p:tavLst>
                                    </p:anim>
                                    <p:anim calcmode="lin" valueType="num">
                                      <p:cBhvr>
                                        <p:cTn id="38" dur="500" fill="hold"/>
                                        <p:tgtEl>
                                          <p:spTgt spid="30"/>
                                        </p:tgtEl>
                                        <p:attrNameLst>
                                          <p:attrName>ppt_h</p:attrName>
                                        </p:attrNameLst>
                                      </p:cBhvr>
                                      <p:tavLst>
                                        <p:tav tm="0">
                                          <p:val>
                                            <p:fltVal val="0"/>
                                          </p:val>
                                        </p:tav>
                                        <p:tav tm="100000">
                                          <p:val>
                                            <p:strVal val="#ppt_h"/>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944152"/>
                                        </p:tgtEl>
                                        <p:attrNameLst>
                                          <p:attrName>style.visibility</p:attrName>
                                        </p:attrNameLst>
                                      </p:cBhvr>
                                      <p:to>
                                        <p:strVal val="visible"/>
                                      </p:to>
                                    </p:set>
                                    <p:anim calcmode="lin" valueType="num">
                                      <p:cBhvr>
                                        <p:cTn id="43" dur="500" fill="hold"/>
                                        <p:tgtEl>
                                          <p:spTgt spid="944152"/>
                                        </p:tgtEl>
                                        <p:attrNameLst>
                                          <p:attrName>ppt_w</p:attrName>
                                        </p:attrNameLst>
                                      </p:cBhvr>
                                      <p:tavLst>
                                        <p:tav tm="0">
                                          <p:val>
                                            <p:fltVal val="0"/>
                                          </p:val>
                                        </p:tav>
                                        <p:tav tm="100000">
                                          <p:val>
                                            <p:strVal val="#ppt_w"/>
                                          </p:val>
                                        </p:tav>
                                      </p:tavLst>
                                    </p:anim>
                                    <p:anim calcmode="lin" valueType="num">
                                      <p:cBhvr>
                                        <p:cTn id="44" dur="500" fill="hold"/>
                                        <p:tgtEl>
                                          <p:spTgt spid="944152"/>
                                        </p:tgtEl>
                                        <p:attrNameLst>
                                          <p:attrName>ppt_h</p:attrName>
                                        </p:attrNameLst>
                                      </p:cBhvr>
                                      <p:tavLst>
                                        <p:tav tm="0">
                                          <p:val>
                                            <p:fltVal val="0"/>
                                          </p:val>
                                        </p:tav>
                                        <p:tav tm="100000">
                                          <p:val>
                                            <p:strVal val="#ppt_h"/>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3" presetClass="entr" presetSubtype="16" fill="hold" grpId="0" nodeType="clickEffect">
                                  <p:stCondLst>
                                    <p:cond delay="0"/>
                                  </p:stCondLst>
                                  <p:childTnLst>
                                    <p:set>
                                      <p:cBhvr>
                                        <p:cTn id="48" dur="1" fill="hold">
                                          <p:stCondLst>
                                            <p:cond delay="0"/>
                                          </p:stCondLst>
                                        </p:cTn>
                                        <p:tgtEl>
                                          <p:spTgt spid="944153"/>
                                        </p:tgtEl>
                                        <p:attrNameLst>
                                          <p:attrName>style.visibility</p:attrName>
                                        </p:attrNameLst>
                                      </p:cBhvr>
                                      <p:to>
                                        <p:strVal val="visible"/>
                                      </p:to>
                                    </p:set>
                                    <p:anim calcmode="lin" valueType="num">
                                      <p:cBhvr>
                                        <p:cTn id="49" dur="500" fill="hold"/>
                                        <p:tgtEl>
                                          <p:spTgt spid="944153"/>
                                        </p:tgtEl>
                                        <p:attrNameLst>
                                          <p:attrName>ppt_w</p:attrName>
                                        </p:attrNameLst>
                                      </p:cBhvr>
                                      <p:tavLst>
                                        <p:tav tm="0">
                                          <p:val>
                                            <p:fltVal val="0"/>
                                          </p:val>
                                        </p:tav>
                                        <p:tav tm="100000">
                                          <p:val>
                                            <p:strVal val="#ppt_w"/>
                                          </p:val>
                                        </p:tav>
                                      </p:tavLst>
                                    </p:anim>
                                    <p:anim calcmode="lin" valueType="num">
                                      <p:cBhvr>
                                        <p:cTn id="50" dur="500" fill="hold"/>
                                        <p:tgtEl>
                                          <p:spTgt spid="944153"/>
                                        </p:tgtEl>
                                        <p:attrNameLst>
                                          <p:attrName>ppt_h</p:attrName>
                                        </p:attrNameLst>
                                      </p:cBhvr>
                                      <p:tavLst>
                                        <p:tav tm="0">
                                          <p:val>
                                            <p:fltVal val="0"/>
                                          </p:val>
                                        </p:tav>
                                        <p:tav tm="100000">
                                          <p:val>
                                            <p:strVal val="#ppt_h"/>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3" presetClass="entr" presetSubtype="16" fill="hold" grpId="0" nodeType="clickEffect">
                                  <p:stCondLst>
                                    <p:cond delay="0"/>
                                  </p:stCondLst>
                                  <p:childTnLst>
                                    <p:set>
                                      <p:cBhvr>
                                        <p:cTn id="54" dur="1" fill="hold">
                                          <p:stCondLst>
                                            <p:cond delay="0"/>
                                          </p:stCondLst>
                                        </p:cTn>
                                        <p:tgtEl>
                                          <p:spTgt spid="944154"/>
                                        </p:tgtEl>
                                        <p:attrNameLst>
                                          <p:attrName>style.visibility</p:attrName>
                                        </p:attrNameLst>
                                      </p:cBhvr>
                                      <p:to>
                                        <p:strVal val="visible"/>
                                      </p:to>
                                    </p:set>
                                    <p:anim calcmode="lin" valueType="num">
                                      <p:cBhvr>
                                        <p:cTn id="55" dur="500" fill="hold"/>
                                        <p:tgtEl>
                                          <p:spTgt spid="944154"/>
                                        </p:tgtEl>
                                        <p:attrNameLst>
                                          <p:attrName>ppt_w</p:attrName>
                                        </p:attrNameLst>
                                      </p:cBhvr>
                                      <p:tavLst>
                                        <p:tav tm="0">
                                          <p:val>
                                            <p:fltVal val="0"/>
                                          </p:val>
                                        </p:tav>
                                        <p:tav tm="100000">
                                          <p:val>
                                            <p:strVal val="#ppt_w"/>
                                          </p:val>
                                        </p:tav>
                                      </p:tavLst>
                                    </p:anim>
                                    <p:anim calcmode="lin" valueType="num">
                                      <p:cBhvr>
                                        <p:cTn id="56" dur="500" fill="hold"/>
                                        <p:tgtEl>
                                          <p:spTgt spid="944154"/>
                                        </p:tgtEl>
                                        <p:attrNameLst>
                                          <p:attrName>ppt_h</p:attrName>
                                        </p:attrNameLst>
                                      </p:cBhvr>
                                      <p:tavLst>
                                        <p:tav tm="0">
                                          <p:val>
                                            <p:fltVal val="0"/>
                                          </p:val>
                                        </p:tav>
                                        <p:tav tm="100000">
                                          <p:val>
                                            <p:strVal val="#ppt_h"/>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3" presetClass="entr" presetSubtype="16" fill="hold" grpId="0" nodeType="clickEffect">
                                  <p:stCondLst>
                                    <p:cond delay="0"/>
                                  </p:stCondLst>
                                  <p:childTnLst>
                                    <p:set>
                                      <p:cBhvr>
                                        <p:cTn id="60" dur="1" fill="hold">
                                          <p:stCondLst>
                                            <p:cond delay="0"/>
                                          </p:stCondLst>
                                        </p:cTn>
                                        <p:tgtEl>
                                          <p:spTgt spid="944155"/>
                                        </p:tgtEl>
                                        <p:attrNameLst>
                                          <p:attrName>style.visibility</p:attrName>
                                        </p:attrNameLst>
                                      </p:cBhvr>
                                      <p:to>
                                        <p:strVal val="visible"/>
                                      </p:to>
                                    </p:set>
                                    <p:anim calcmode="lin" valueType="num">
                                      <p:cBhvr>
                                        <p:cTn id="61" dur="500" fill="hold"/>
                                        <p:tgtEl>
                                          <p:spTgt spid="944155"/>
                                        </p:tgtEl>
                                        <p:attrNameLst>
                                          <p:attrName>ppt_w</p:attrName>
                                        </p:attrNameLst>
                                      </p:cBhvr>
                                      <p:tavLst>
                                        <p:tav tm="0">
                                          <p:val>
                                            <p:fltVal val="0"/>
                                          </p:val>
                                        </p:tav>
                                        <p:tav tm="100000">
                                          <p:val>
                                            <p:strVal val="#ppt_w"/>
                                          </p:val>
                                        </p:tav>
                                      </p:tavLst>
                                    </p:anim>
                                    <p:anim calcmode="lin" valueType="num">
                                      <p:cBhvr>
                                        <p:cTn id="62" dur="500" fill="hold"/>
                                        <p:tgtEl>
                                          <p:spTgt spid="94415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4148" grpId="0" animBg="1" autoUpdateAnimBg="0"/>
      <p:bldP spid="944149" grpId="0" animBg="1" autoUpdateAnimBg="0"/>
      <p:bldP spid="944150" grpId="0" animBg="1" autoUpdateAnimBg="0"/>
      <p:bldP spid="944151" grpId="0" animBg="1" autoUpdateAnimBg="0"/>
      <p:bldP spid="944152" grpId="0" animBg="1" autoUpdateAnimBg="0"/>
      <p:bldP spid="944153" grpId="0" animBg="1" autoUpdateAnimBg="0"/>
      <p:bldP spid="944154" grpId="0" animBg="1" autoUpdateAnimBg="0"/>
      <p:bldP spid="944155" grpId="0" animBg="1" autoUpdateAnimBg="0"/>
      <p:bldP spid="29" grpId="0" animBg="1" autoUpdateAnimBg="0"/>
      <p:bldP spid="30" grpId="0" animBg="1"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0994" name="Picture 2"/>
          <p:cNvPicPr>
            <a:picLocks noChangeAspect="1" noChangeArrowheads="1"/>
          </p:cNvPicPr>
          <p:nvPr/>
        </p:nvPicPr>
        <p:blipFill>
          <a:blip r:embed="rId2"/>
          <a:srcRect/>
          <a:stretch>
            <a:fillRect/>
          </a:stretch>
        </p:blipFill>
        <p:spPr bwMode="auto">
          <a:xfrm>
            <a:off x="0" y="44450"/>
            <a:ext cx="9144000" cy="1652588"/>
          </a:xfrm>
          <a:prstGeom prst="rect">
            <a:avLst/>
          </a:prstGeom>
          <a:noFill/>
          <a:ln w="9525">
            <a:noFill/>
            <a:miter lim="800000"/>
            <a:headEnd/>
            <a:tailEnd/>
          </a:ln>
        </p:spPr>
      </p:pic>
      <p:pic>
        <p:nvPicPr>
          <p:cNvPr id="340995" name="Picture 3"/>
          <p:cNvPicPr>
            <a:picLocks noChangeAspect="1" noChangeArrowheads="1"/>
          </p:cNvPicPr>
          <p:nvPr/>
        </p:nvPicPr>
        <p:blipFill>
          <a:blip r:embed="rId3"/>
          <a:srcRect/>
          <a:stretch>
            <a:fillRect/>
          </a:stretch>
        </p:blipFill>
        <p:spPr bwMode="auto">
          <a:xfrm>
            <a:off x="1314450" y="981075"/>
            <a:ext cx="6515100" cy="228600"/>
          </a:xfrm>
          <a:prstGeom prst="rect">
            <a:avLst/>
          </a:prstGeom>
          <a:noFill/>
          <a:ln w="9525">
            <a:noFill/>
            <a:miter lim="800000"/>
            <a:headEnd/>
            <a:tailEnd/>
          </a:ln>
        </p:spPr>
      </p:pic>
      <p:pic>
        <p:nvPicPr>
          <p:cNvPr id="340996" name="Picture 4"/>
          <p:cNvPicPr>
            <a:picLocks noChangeAspect="1" noChangeArrowheads="1"/>
          </p:cNvPicPr>
          <p:nvPr/>
        </p:nvPicPr>
        <p:blipFill>
          <a:blip r:embed="rId4"/>
          <a:srcRect/>
          <a:stretch>
            <a:fillRect/>
          </a:stretch>
        </p:blipFill>
        <p:spPr bwMode="auto">
          <a:xfrm>
            <a:off x="107950" y="1773238"/>
            <a:ext cx="8928100" cy="4283075"/>
          </a:xfrm>
          <a:prstGeom prst="rect">
            <a:avLst/>
          </a:prstGeom>
          <a:noFill/>
          <a:ln w="9525">
            <a:noFill/>
            <a:miter lim="800000"/>
            <a:headEnd/>
            <a:tailEnd/>
          </a:ln>
        </p:spPr>
      </p:pic>
      <p:sp>
        <p:nvSpPr>
          <p:cNvPr id="2" name="Textfeld 1"/>
          <p:cNvSpPr txBox="1">
            <a:spLocks noChangeArrowheads="1"/>
          </p:cNvSpPr>
          <p:nvPr/>
        </p:nvSpPr>
        <p:spPr bwMode="auto">
          <a:xfrm>
            <a:off x="179388" y="6065838"/>
            <a:ext cx="8569325" cy="76835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defRPr/>
            </a:pPr>
            <a:r>
              <a:rPr lang="en-US" altLang="de-DE" sz="2200" b="1" smtClean="0">
                <a:solidFill>
                  <a:srgbClr val="000000"/>
                </a:solidFill>
                <a:cs typeface="+mn-cs"/>
              </a:rPr>
              <a:t>The results presented suggest that </a:t>
            </a:r>
            <a:r>
              <a:rPr lang="en-US" altLang="de-DE" sz="2200" b="1" smtClean="0">
                <a:solidFill>
                  <a:srgbClr val="FF0000"/>
                </a:solidFill>
                <a:cs typeface="+mn-cs"/>
              </a:rPr>
              <a:t>ROTEM analyses have significantly less variability and superior precision compared with TEG</a:t>
            </a:r>
            <a:r>
              <a:rPr lang="en-US" altLang="de-DE" sz="2200" b="1" smtClean="0">
                <a:solidFill>
                  <a:srgbClr val="000000"/>
                </a:solidFill>
                <a:cs typeface="+mn-cs"/>
              </a:rPr>
              <a:t>.</a:t>
            </a:r>
          </a:p>
        </p:txBody>
      </p:sp>
      <p:sp>
        <p:nvSpPr>
          <p:cNvPr id="3" name="Textfeld 2"/>
          <p:cNvSpPr txBox="1">
            <a:spLocks noChangeArrowheads="1"/>
          </p:cNvSpPr>
          <p:nvPr/>
        </p:nvSpPr>
        <p:spPr bwMode="auto">
          <a:xfrm>
            <a:off x="4067175" y="2420938"/>
            <a:ext cx="2017713" cy="769937"/>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defRPr/>
            </a:pPr>
            <a:r>
              <a:rPr lang="en-US" altLang="de-DE" sz="2200" b="1" smtClean="0">
                <a:solidFill>
                  <a:srgbClr val="FF0000"/>
                </a:solidFill>
                <a:cs typeface="+mn-cs"/>
              </a:rPr>
              <a:t>Interoperator Variability</a:t>
            </a:r>
          </a:p>
        </p:txBody>
      </p:sp>
      <p:sp>
        <p:nvSpPr>
          <p:cNvPr id="9" name="Textfeld 8"/>
          <p:cNvSpPr txBox="1">
            <a:spLocks noChangeArrowheads="1"/>
          </p:cNvSpPr>
          <p:nvPr/>
        </p:nvSpPr>
        <p:spPr bwMode="auto">
          <a:xfrm>
            <a:off x="4067175" y="4675188"/>
            <a:ext cx="2017713" cy="769937"/>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defRPr/>
            </a:pPr>
            <a:r>
              <a:rPr lang="en-US" altLang="de-DE" sz="2200" b="1" smtClean="0">
                <a:solidFill>
                  <a:srgbClr val="FF0000"/>
                </a:solidFill>
                <a:cs typeface="+mn-cs"/>
              </a:rPr>
              <a:t>Intraoperator Variability</a:t>
            </a:r>
          </a:p>
        </p:txBody>
      </p:sp>
      <p:cxnSp>
        <p:nvCxnSpPr>
          <p:cNvPr id="5" name="Gerade Verbindung 4"/>
          <p:cNvCxnSpPr/>
          <p:nvPr/>
        </p:nvCxnSpPr>
        <p:spPr>
          <a:xfrm>
            <a:off x="250825" y="2465388"/>
            <a:ext cx="856932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Gerade Verbindung 11"/>
          <p:cNvCxnSpPr/>
          <p:nvPr/>
        </p:nvCxnSpPr>
        <p:spPr>
          <a:xfrm>
            <a:off x="250825" y="2825750"/>
            <a:ext cx="856932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p:nvCxnSpPr>
        <p:spPr>
          <a:xfrm>
            <a:off x="250825" y="3184525"/>
            <a:ext cx="856932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2"/>
          <p:cNvPicPr>
            <a:picLocks noChangeAspect="1" noChangeArrowheads="1"/>
          </p:cNvPicPr>
          <p:nvPr/>
        </p:nvPicPr>
        <p:blipFill>
          <a:blip r:embed="rId2"/>
          <a:srcRect/>
          <a:stretch>
            <a:fillRect/>
          </a:stretch>
        </p:blipFill>
        <p:spPr bwMode="auto">
          <a:xfrm>
            <a:off x="0" y="228600"/>
            <a:ext cx="9144000" cy="6299200"/>
          </a:xfrm>
          <a:prstGeom prst="rect">
            <a:avLst/>
          </a:prstGeom>
          <a:noFill/>
          <a:ln w="9525">
            <a:noFill/>
            <a:miter lim="800000"/>
            <a:headEnd/>
            <a:tailEnd/>
          </a:ln>
          <a:effectLst/>
        </p:spPr>
      </p:pic>
      <p:sp>
        <p:nvSpPr>
          <p:cNvPr id="2897923" name="Rectangle 3"/>
          <p:cNvSpPr>
            <a:spLocks noChangeArrowheads="1"/>
          </p:cNvSpPr>
          <p:nvPr/>
        </p:nvSpPr>
        <p:spPr bwMode="auto">
          <a:xfrm>
            <a:off x="2028825" y="304800"/>
            <a:ext cx="3429000" cy="1447800"/>
          </a:xfrm>
          <a:prstGeom prst="rect">
            <a:avLst/>
          </a:prstGeom>
          <a:noFill/>
          <a:ln w="38100">
            <a:solidFill>
              <a:srgbClr val="FF0000"/>
            </a:solidFill>
            <a:miter lim="800000"/>
            <a:headEnd/>
            <a:tailEnd/>
          </a:ln>
          <a:effectLst/>
        </p:spPr>
        <p:txBody>
          <a:bodyPr wrap="none" anchor="ctr"/>
          <a:lstStyle/>
          <a:p>
            <a:endParaRPr lang="de-DE" altLang="de-DE" sz="2400">
              <a:solidFill>
                <a:srgbClr val="000000"/>
              </a:solidFill>
              <a:latin typeface=""/>
            </a:endParaRPr>
          </a:p>
        </p:txBody>
      </p:sp>
      <p:sp>
        <p:nvSpPr>
          <p:cNvPr id="2897924" name="Rectangle 4"/>
          <p:cNvSpPr>
            <a:spLocks noChangeArrowheads="1"/>
          </p:cNvSpPr>
          <p:nvPr/>
        </p:nvSpPr>
        <p:spPr bwMode="auto">
          <a:xfrm>
            <a:off x="2014538" y="2819400"/>
            <a:ext cx="3429000" cy="2438400"/>
          </a:xfrm>
          <a:prstGeom prst="rect">
            <a:avLst/>
          </a:prstGeom>
          <a:noFill/>
          <a:ln w="38100">
            <a:solidFill>
              <a:srgbClr val="FF0000"/>
            </a:solidFill>
            <a:miter lim="800000"/>
            <a:headEnd/>
            <a:tailEnd/>
          </a:ln>
          <a:effectLst/>
        </p:spPr>
        <p:txBody>
          <a:bodyPr wrap="none" anchor="ctr"/>
          <a:lstStyle/>
          <a:p>
            <a:endParaRPr lang="de-DE" altLang="de-DE" sz="2400">
              <a:solidFill>
                <a:srgbClr val="000000"/>
              </a:solidFill>
            </a:endParaRPr>
          </a:p>
        </p:txBody>
      </p:sp>
      <p:sp>
        <p:nvSpPr>
          <p:cNvPr id="2897925" name="Rectangle 5"/>
          <p:cNvSpPr>
            <a:spLocks noChangeArrowheads="1"/>
          </p:cNvSpPr>
          <p:nvPr/>
        </p:nvSpPr>
        <p:spPr bwMode="auto">
          <a:xfrm>
            <a:off x="7162800" y="304800"/>
            <a:ext cx="1752600" cy="1447800"/>
          </a:xfrm>
          <a:prstGeom prst="rect">
            <a:avLst/>
          </a:prstGeom>
          <a:noFill/>
          <a:ln w="38100">
            <a:solidFill>
              <a:schemeClr val="accent2"/>
            </a:solidFill>
            <a:miter lim="800000"/>
            <a:headEnd/>
            <a:tailEnd/>
          </a:ln>
          <a:effectLst/>
        </p:spPr>
        <p:txBody>
          <a:bodyPr wrap="none" anchor="ctr"/>
          <a:lstStyle/>
          <a:p>
            <a:endParaRPr lang="de-DE" altLang="de-DE" sz="2400">
              <a:solidFill>
                <a:srgbClr val="000000"/>
              </a:solidFill>
              <a:latin typeface=""/>
            </a:endParaRPr>
          </a:p>
        </p:txBody>
      </p:sp>
      <p:sp>
        <p:nvSpPr>
          <p:cNvPr id="2897926" name="Rectangle 6"/>
          <p:cNvSpPr>
            <a:spLocks noChangeArrowheads="1"/>
          </p:cNvSpPr>
          <p:nvPr/>
        </p:nvSpPr>
        <p:spPr bwMode="auto">
          <a:xfrm>
            <a:off x="7148513" y="1828800"/>
            <a:ext cx="1752600" cy="3429000"/>
          </a:xfrm>
          <a:prstGeom prst="rect">
            <a:avLst/>
          </a:prstGeom>
          <a:noFill/>
          <a:ln w="38100">
            <a:solidFill>
              <a:schemeClr val="accent2"/>
            </a:solidFill>
            <a:miter lim="800000"/>
            <a:headEnd/>
            <a:tailEnd/>
          </a:ln>
          <a:effectLst/>
        </p:spPr>
        <p:txBody>
          <a:bodyPr wrap="none" anchor="ctr"/>
          <a:lstStyle/>
          <a:p>
            <a:endParaRPr lang="de-DE" altLang="de-DE" sz="2400">
              <a:solidFill>
                <a:srgbClr val="000000"/>
              </a:solidFill>
            </a:endParaRPr>
          </a:p>
        </p:txBody>
      </p:sp>
      <p:sp>
        <p:nvSpPr>
          <p:cNvPr id="2897927" name="Rectangle 3"/>
          <p:cNvSpPr>
            <a:spLocks noChangeArrowheads="1"/>
          </p:cNvSpPr>
          <p:nvPr/>
        </p:nvSpPr>
        <p:spPr bwMode="auto">
          <a:xfrm>
            <a:off x="5505450" y="304800"/>
            <a:ext cx="1600200" cy="1447800"/>
          </a:xfrm>
          <a:prstGeom prst="rect">
            <a:avLst/>
          </a:prstGeom>
          <a:noFill/>
          <a:ln w="38100">
            <a:solidFill>
              <a:srgbClr val="CC0099"/>
            </a:solidFill>
            <a:miter lim="800000"/>
            <a:headEnd/>
            <a:tailEnd/>
          </a:ln>
          <a:effectLst/>
        </p:spPr>
        <p:txBody>
          <a:bodyPr wrap="none" anchor="ctr"/>
          <a:lstStyle/>
          <a:p>
            <a:endParaRPr lang="de-DE" altLang="de-DE" sz="2400">
              <a:solidFill>
                <a:srgbClr val="000000"/>
              </a:solidFill>
              <a:latin typeface=""/>
            </a:endParaRPr>
          </a:p>
        </p:txBody>
      </p:sp>
      <p:sp>
        <p:nvSpPr>
          <p:cNvPr id="2897928" name="Rectangle 3"/>
          <p:cNvSpPr>
            <a:spLocks noChangeArrowheads="1"/>
          </p:cNvSpPr>
          <p:nvPr/>
        </p:nvSpPr>
        <p:spPr bwMode="auto">
          <a:xfrm>
            <a:off x="5500688" y="2819400"/>
            <a:ext cx="1600200" cy="2438400"/>
          </a:xfrm>
          <a:prstGeom prst="rect">
            <a:avLst/>
          </a:prstGeom>
          <a:noFill/>
          <a:ln w="38100">
            <a:solidFill>
              <a:srgbClr val="CC0099"/>
            </a:solidFill>
            <a:miter lim="800000"/>
            <a:headEnd/>
            <a:tailEnd/>
          </a:ln>
          <a:effectLst/>
        </p:spPr>
        <p:txBody>
          <a:bodyPr wrap="none" anchor="ctr"/>
          <a:lstStyle/>
          <a:p>
            <a:endParaRPr lang="de-DE" altLang="de-DE" sz="2400">
              <a:solidFill>
                <a:srgbClr val="000000"/>
              </a:solidFill>
            </a:endParaRPr>
          </a:p>
        </p:txBody>
      </p:sp>
      <p:sp>
        <p:nvSpPr>
          <p:cNvPr id="2897929" name="Text Box 9"/>
          <p:cNvSpPr txBox="1">
            <a:spLocks noChangeArrowheads="1"/>
          </p:cNvSpPr>
          <p:nvPr/>
        </p:nvSpPr>
        <p:spPr bwMode="auto">
          <a:xfrm>
            <a:off x="2133600" y="3702050"/>
            <a:ext cx="1524000" cy="641350"/>
          </a:xfrm>
          <a:prstGeom prst="rect">
            <a:avLst/>
          </a:prstGeom>
          <a:noFill/>
          <a:ln w="9525">
            <a:noFill/>
            <a:miter lim="800000"/>
            <a:headEnd/>
            <a:tailEnd/>
          </a:ln>
          <a:effectLst/>
        </p:spPr>
        <p:txBody>
          <a:bodyPr>
            <a:spAutoFit/>
          </a:bodyPr>
          <a:lstStyle/>
          <a:p>
            <a:pPr>
              <a:spcBef>
                <a:spcPct val="50000"/>
              </a:spcBef>
            </a:pPr>
            <a:r>
              <a:rPr lang="de-DE" altLang="de-DE" sz="1800" b="1">
                <a:solidFill>
                  <a:srgbClr val="FF0000"/>
                </a:solidFill>
              </a:rPr>
              <a:t>Fibrinogen deficiency</a:t>
            </a:r>
            <a:endParaRPr lang="de-DE" altLang="de-DE" sz="1800"/>
          </a:p>
        </p:txBody>
      </p:sp>
      <p:sp>
        <p:nvSpPr>
          <p:cNvPr id="2897930" name="Text Box 10"/>
          <p:cNvSpPr txBox="1">
            <a:spLocks noChangeArrowheads="1"/>
          </p:cNvSpPr>
          <p:nvPr/>
        </p:nvSpPr>
        <p:spPr bwMode="auto">
          <a:xfrm>
            <a:off x="3733800" y="3733800"/>
            <a:ext cx="1752600" cy="641350"/>
          </a:xfrm>
          <a:prstGeom prst="rect">
            <a:avLst/>
          </a:prstGeom>
          <a:noFill/>
          <a:ln w="9525">
            <a:noFill/>
            <a:miter lim="800000"/>
            <a:headEnd/>
            <a:tailEnd/>
          </a:ln>
          <a:effectLst/>
        </p:spPr>
        <p:txBody>
          <a:bodyPr>
            <a:spAutoFit/>
          </a:bodyPr>
          <a:lstStyle/>
          <a:p>
            <a:pPr>
              <a:spcBef>
                <a:spcPct val="50000"/>
              </a:spcBef>
            </a:pPr>
            <a:r>
              <a:rPr lang="de-DE" altLang="de-DE" sz="1800" b="1">
                <a:solidFill>
                  <a:srgbClr val="FF0000"/>
                </a:solidFill>
              </a:rPr>
              <a:t>Thrombocyto-penia</a:t>
            </a:r>
            <a:endParaRPr lang="de-DE" altLang="de-DE" b="1"/>
          </a:p>
        </p:txBody>
      </p:sp>
      <p:sp>
        <p:nvSpPr>
          <p:cNvPr id="2897931" name="Text Box 11"/>
          <p:cNvSpPr txBox="1">
            <a:spLocks noChangeArrowheads="1"/>
          </p:cNvSpPr>
          <p:nvPr/>
        </p:nvSpPr>
        <p:spPr bwMode="auto">
          <a:xfrm>
            <a:off x="5562600" y="3581400"/>
            <a:ext cx="1524000" cy="915988"/>
          </a:xfrm>
          <a:prstGeom prst="rect">
            <a:avLst/>
          </a:prstGeom>
          <a:noFill/>
          <a:ln w="9525">
            <a:noFill/>
            <a:miter lim="800000"/>
            <a:headEnd/>
            <a:tailEnd/>
          </a:ln>
          <a:effectLst/>
        </p:spPr>
        <p:txBody>
          <a:bodyPr>
            <a:spAutoFit/>
          </a:bodyPr>
          <a:lstStyle/>
          <a:p>
            <a:pPr>
              <a:spcBef>
                <a:spcPct val="50000"/>
              </a:spcBef>
            </a:pPr>
            <a:r>
              <a:rPr lang="de-DE" altLang="de-DE" sz="1800" b="1">
                <a:solidFill>
                  <a:srgbClr val="CC0099"/>
                </a:solidFill>
              </a:rPr>
              <a:t>Fibrinolysis sensitive to aprotinin</a:t>
            </a:r>
            <a:endParaRPr lang="de-DE" altLang="de-DE" sz="1600" b="1">
              <a:solidFill>
                <a:srgbClr val="CC0099"/>
              </a:solidFill>
            </a:endParaRPr>
          </a:p>
        </p:txBody>
      </p:sp>
      <p:sp>
        <p:nvSpPr>
          <p:cNvPr id="2897932" name="Text Box 12"/>
          <p:cNvSpPr txBox="1">
            <a:spLocks noChangeArrowheads="1"/>
          </p:cNvSpPr>
          <p:nvPr/>
        </p:nvSpPr>
        <p:spPr bwMode="auto">
          <a:xfrm>
            <a:off x="7315200" y="1949450"/>
            <a:ext cx="1752600" cy="641350"/>
          </a:xfrm>
          <a:prstGeom prst="rect">
            <a:avLst/>
          </a:prstGeom>
          <a:noFill/>
          <a:ln w="9525">
            <a:noFill/>
            <a:miter lim="800000"/>
            <a:headEnd/>
            <a:tailEnd/>
          </a:ln>
          <a:effectLst/>
        </p:spPr>
        <p:txBody>
          <a:bodyPr>
            <a:spAutoFit/>
          </a:bodyPr>
          <a:lstStyle/>
          <a:p>
            <a:pPr>
              <a:spcBef>
                <a:spcPct val="50000"/>
              </a:spcBef>
            </a:pPr>
            <a:r>
              <a:rPr lang="de-DE" altLang="de-DE" sz="1800" b="1">
                <a:solidFill>
                  <a:schemeClr val="accent2"/>
                </a:solidFill>
              </a:rPr>
              <a:t>CF deficiency intrinsic pw</a:t>
            </a:r>
            <a:endParaRPr lang="de-DE" altLang="de-DE" b="1"/>
          </a:p>
        </p:txBody>
      </p:sp>
      <p:sp>
        <p:nvSpPr>
          <p:cNvPr id="2897933" name="Text Box 13"/>
          <p:cNvSpPr txBox="1">
            <a:spLocks noChangeArrowheads="1"/>
          </p:cNvSpPr>
          <p:nvPr/>
        </p:nvSpPr>
        <p:spPr bwMode="auto">
          <a:xfrm>
            <a:off x="7315200" y="3062288"/>
            <a:ext cx="1752600" cy="641350"/>
          </a:xfrm>
          <a:prstGeom prst="rect">
            <a:avLst/>
          </a:prstGeom>
          <a:noFill/>
          <a:ln w="9525">
            <a:noFill/>
            <a:miter lim="800000"/>
            <a:headEnd/>
            <a:tailEnd/>
          </a:ln>
          <a:effectLst/>
        </p:spPr>
        <p:txBody>
          <a:bodyPr>
            <a:spAutoFit/>
          </a:bodyPr>
          <a:lstStyle/>
          <a:p>
            <a:pPr>
              <a:spcBef>
                <a:spcPct val="50000"/>
              </a:spcBef>
            </a:pPr>
            <a:r>
              <a:rPr lang="de-DE" altLang="de-DE" sz="1800" b="1">
                <a:solidFill>
                  <a:schemeClr val="accent2"/>
                </a:solidFill>
              </a:rPr>
              <a:t>CF deficiency extrinsic pw</a:t>
            </a:r>
            <a:endParaRPr lang="de-DE" altLang="de-DE" b="1"/>
          </a:p>
        </p:txBody>
      </p:sp>
      <p:sp>
        <p:nvSpPr>
          <p:cNvPr id="2897934" name="Text Box 14"/>
          <p:cNvSpPr txBox="1">
            <a:spLocks noChangeArrowheads="1"/>
          </p:cNvSpPr>
          <p:nvPr/>
        </p:nvSpPr>
        <p:spPr bwMode="auto">
          <a:xfrm>
            <a:off x="7396163" y="4357688"/>
            <a:ext cx="1752600" cy="366712"/>
          </a:xfrm>
          <a:prstGeom prst="rect">
            <a:avLst/>
          </a:prstGeom>
          <a:noFill/>
          <a:ln w="9525">
            <a:noFill/>
            <a:miter lim="800000"/>
            <a:headEnd/>
            <a:tailEnd/>
          </a:ln>
          <a:effectLst/>
        </p:spPr>
        <p:txBody>
          <a:bodyPr>
            <a:spAutoFit/>
          </a:bodyPr>
          <a:lstStyle/>
          <a:p>
            <a:pPr>
              <a:spcBef>
                <a:spcPct val="50000"/>
              </a:spcBef>
            </a:pPr>
            <a:r>
              <a:rPr lang="de-DE" altLang="de-DE" sz="1800" b="1">
                <a:solidFill>
                  <a:schemeClr val="accent2"/>
                </a:solidFill>
              </a:rPr>
              <a:t>Heparin effect</a:t>
            </a:r>
            <a:endParaRPr lang="de-DE" altLang="de-DE" b="1"/>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897923"/>
                                        </p:tgtEl>
                                        <p:attrNameLst>
                                          <p:attrName>style.visibility</p:attrName>
                                        </p:attrNameLst>
                                      </p:cBhvr>
                                      <p:to>
                                        <p:strVal val="visible"/>
                                      </p:to>
                                    </p:set>
                                    <p:anim calcmode="lin" valueType="num">
                                      <p:cBhvr>
                                        <p:cTn id="7" dur="500" fill="hold"/>
                                        <p:tgtEl>
                                          <p:spTgt spid="2897923"/>
                                        </p:tgtEl>
                                        <p:attrNameLst>
                                          <p:attrName>ppt_w</p:attrName>
                                        </p:attrNameLst>
                                      </p:cBhvr>
                                      <p:tavLst>
                                        <p:tav tm="0">
                                          <p:val>
                                            <p:fltVal val="0"/>
                                          </p:val>
                                        </p:tav>
                                        <p:tav tm="100000">
                                          <p:val>
                                            <p:strVal val="#ppt_w"/>
                                          </p:val>
                                        </p:tav>
                                      </p:tavLst>
                                    </p:anim>
                                    <p:anim calcmode="lin" valueType="num">
                                      <p:cBhvr>
                                        <p:cTn id="8" dur="500" fill="hold"/>
                                        <p:tgtEl>
                                          <p:spTgt spid="2897923"/>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2897924"/>
                                        </p:tgtEl>
                                        <p:attrNameLst>
                                          <p:attrName>style.visibility</p:attrName>
                                        </p:attrNameLst>
                                      </p:cBhvr>
                                      <p:to>
                                        <p:strVal val="visible"/>
                                      </p:to>
                                    </p:set>
                                    <p:anim calcmode="lin" valueType="num">
                                      <p:cBhvr>
                                        <p:cTn id="13" dur="500" fill="hold"/>
                                        <p:tgtEl>
                                          <p:spTgt spid="2897924"/>
                                        </p:tgtEl>
                                        <p:attrNameLst>
                                          <p:attrName>ppt_w</p:attrName>
                                        </p:attrNameLst>
                                      </p:cBhvr>
                                      <p:tavLst>
                                        <p:tav tm="0">
                                          <p:val>
                                            <p:fltVal val="0"/>
                                          </p:val>
                                        </p:tav>
                                        <p:tav tm="100000">
                                          <p:val>
                                            <p:strVal val="#ppt_w"/>
                                          </p:val>
                                        </p:tav>
                                      </p:tavLst>
                                    </p:anim>
                                    <p:anim calcmode="lin" valueType="num">
                                      <p:cBhvr>
                                        <p:cTn id="14" dur="500" fill="hold"/>
                                        <p:tgtEl>
                                          <p:spTgt spid="2897924"/>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2897929"/>
                                        </p:tgtEl>
                                        <p:attrNameLst>
                                          <p:attrName>style.visibility</p:attrName>
                                        </p:attrNameLst>
                                      </p:cBhvr>
                                      <p:to>
                                        <p:strVal val="visible"/>
                                      </p:to>
                                    </p:set>
                                    <p:anim calcmode="lin" valueType="num">
                                      <p:cBhvr>
                                        <p:cTn id="19" dur="500" fill="hold"/>
                                        <p:tgtEl>
                                          <p:spTgt spid="2897929"/>
                                        </p:tgtEl>
                                        <p:attrNameLst>
                                          <p:attrName>ppt_w</p:attrName>
                                        </p:attrNameLst>
                                      </p:cBhvr>
                                      <p:tavLst>
                                        <p:tav tm="0">
                                          <p:val>
                                            <p:fltVal val="0"/>
                                          </p:val>
                                        </p:tav>
                                        <p:tav tm="100000">
                                          <p:val>
                                            <p:strVal val="#ppt_w"/>
                                          </p:val>
                                        </p:tav>
                                      </p:tavLst>
                                    </p:anim>
                                    <p:anim calcmode="lin" valueType="num">
                                      <p:cBhvr>
                                        <p:cTn id="20" dur="500" fill="hold"/>
                                        <p:tgtEl>
                                          <p:spTgt spid="2897929"/>
                                        </p:tgtEl>
                                        <p:attrNameLst>
                                          <p:attrName>ppt_h</p:attrName>
                                        </p:attrNameLst>
                                      </p:cBhvr>
                                      <p:tavLst>
                                        <p:tav tm="0">
                                          <p:val>
                                            <p:fltVal val="0"/>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2897930"/>
                                        </p:tgtEl>
                                        <p:attrNameLst>
                                          <p:attrName>style.visibility</p:attrName>
                                        </p:attrNameLst>
                                      </p:cBhvr>
                                      <p:to>
                                        <p:strVal val="visible"/>
                                      </p:to>
                                    </p:set>
                                    <p:anim calcmode="lin" valueType="num">
                                      <p:cBhvr>
                                        <p:cTn id="25" dur="500" fill="hold"/>
                                        <p:tgtEl>
                                          <p:spTgt spid="2897930"/>
                                        </p:tgtEl>
                                        <p:attrNameLst>
                                          <p:attrName>ppt_w</p:attrName>
                                        </p:attrNameLst>
                                      </p:cBhvr>
                                      <p:tavLst>
                                        <p:tav tm="0">
                                          <p:val>
                                            <p:fltVal val="0"/>
                                          </p:val>
                                        </p:tav>
                                        <p:tav tm="100000">
                                          <p:val>
                                            <p:strVal val="#ppt_w"/>
                                          </p:val>
                                        </p:tav>
                                      </p:tavLst>
                                    </p:anim>
                                    <p:anim calcmode="lin" valueType="num">
                                      <p:cBhvr>
                                        <p:cTn id="26" dur="500" fill="hold"/>
                                        <p:tgtEl>
                                          <p:spTgt spid="2897930"/>
                                        </p:tgtEl>
                                        <p:attrNameLst>
                                          <p:attrName>ppt_h</p:attrName>
                                        </p:attrNameLst>
                                      </p:cBhvr>
                                      <p:tavLst>
                                        <p:tav tm="0">
                                          <p:val>
                                            <p:fltVal val="0"/>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2897927"/>
                                        </p:tgtEl>
                                        <p:attrNameLst>
                                          <p:attrName>style.visibility</p:attrName>
                                        </p:attrNameLst>
                                      </p:cBhvr>
                                      <p:to>
                                        <p:strVal val="visible"/>
                                      </p:to>
                                    </p:set>
                                    <p:anim calcmode="lin" valueType="num">
                                      <p:cBhvr>
                                        <p:cTn id="31" dur="500" fill="hold"/>
                                        <p:tgtEl>
                                          <p:spTgt spid="2897927"/>
                                        </p:tgtEl>
                                        <p:attrNameLst>
                                          <p:attrName>ppt_w</p:attrName>
                                        </p:attrNameLst>
                                      </p:cBhvr>
                                      <p:tavLst>
                                        <p:tav tm="0">
                                          <p:val>
                                            <p:fltVal val="0"/>
                                          </p:val>
                                        </p:tav>
                                        <p:tav tm="100000">
                                          <p:val>
                                            <p:strVal val="#ppt_w"/>
                                          </p:val>
                                        </p:tav>
                                      </p:tavLst>
                                    </p:anim>
                                    <p:anim calcmode="lin" valueType="num">
                                      <p:cBhvr>
                                        <p:cTn id="32" dur="500" fill="hold"/>
                                        <p:tgtEl>
                                          <p:spTgt spid="2897927"/>
                                        </p:tgtEl>
                                        <p:attrNameLst>
                                          <p:attrName>ppt_h</p:attrName>
                                        </p:attrNameLst>
                                      </p:cBhvr>
                                      <p:tavLst>
                                        <p:tav tm="0">
                                          <p:val>
                                            <p:fltVal val="0"/>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3" presetClass="entr" presetSubtype="16" fill="hold" grpId="0" nodeType="clickEffect">
                                  <p:stCondLst>
                                    <p:cond delay="0"/>
                                  </p:stCondLst>
                                  <p:childTnLst>
                                    <p:set>
                                      <p:cBhvr>
                                        <p:cTn id="36" dur="1" fill="hold">
                                          <p:stCondLst>
                                            <p:cond delay="0"/>
                                          </p:stCondLst>
                                        </p:cTn>
                                        <p:tgtEl>
                                          <p:spTgt spid="2897928"/>
                                        </p:tgtEl>
                                        <p:attrNameLst>
                                          <p:attrName>style.visibility</p:attrName>
                                        </p:attrNameLst>
                                      </p:cBhvr>
                                      <p:to>
                                        <p:strVal val="visible"/>
                                      </p:to>
                                    </p:set>
                                    <p:anim calcmode="lin" valueType="num">
                                      <p:cBhvr>
                                        <p:cTn id="37" dur="500" fill="hold"/>
                                        <p:tgtEl>
                                          <p:spTgt spid="2897928"/>
                                        </p:tgtEl>
                                        <p:attrNameLst>
                                          <p:attrName>ppt_w</p:attrName>
                                        </p:attrNameLst>
                                      </p:cBhvr>
                                      <p:tavLst>
                                        <p:tav tm="0">
                                          <p:val>
                                            <p:fltVal val="0"/>
                                          </p:val>
                                        </p:tav>
                                        <p:tav tm="100000">
                                          <p:val>
                                            <p:strVal val="#ppt_w"/>
                                          </p:val>
                                        </p:tav>
                                      </p:tavLst>
                                    </p:anim>
                                    <p:anim calcmode="lin" valueType="num">
                                      <p:cBhvr>
                                        <p:cTn id="38" dur="500" fill="hold"/>
                                        <p:tgtEl>
                                          <p:spTgt spid="2897928"/>
                                        </p:tgtEl>
                                        <p:attrNameLst>
                                          <p:attrName>ppt_h</p:attrName>
                                        </p:attrNameLst>
                                      </p:cBhvr>
                                      <p:tavLst>
                                        <p:tav tm="0">
                                          <p:val>
                                            <p:fltVal val="0"/>
                                          </p:val>
                                        </p:tav>
                                        <p:tav tm="100000">
                                          <p:val>
                                            <p:strVal val="#ppt_h"/>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2897931"/>
                                        </p:tgtEl>
                                        <p:attrNameLst>
                                          <p:attrName>style.visibility</p:attrName>
                                        </p:attrNameLst>
                                      </p:cBhvr>
                                      <p:to>
                                        <p:strVal val="visible"/>
                                      </p:to>
                                    </p:set>
                                    <p:anim calcmode="lin" valueType="num">
                                      <p:cBhvr>
                                        <p:cTn id="43" dur="500" fill="hold"/>
                                        <p:tgtEl>
                                          <p:spTgt spid="2897931"/>
                                        </p:tgtEl>
                                        <p:attrNameLst>
                                          <p:attrName>ppt_w</p:attrName>
                                        </p:attrNameLst>
                                      </p:cBhvr>
                                      <p:tavLst>
                                        <p:tav tm="0">
                                          <p:val>
                                            <p:fltVal val="0"/>
                                          </p:val>
                                        </p:tav>
                                        <p:tav tm="100000">
                                          <p:val>
                                            <p:strVal val="#ppt_w"/>
                                          </p:val>
                                        </p:tav>
                                      </p:tavLst>
                                    </p:anim>
                                    <p:anim calcmode="lin" valueType="num">
                                      <p:cBhvr>
                                        <p:cTn id="44" dur="500" fill="hold"/>
                                        <p:tgtEl>
                                          <p:spTgt spid="2897931"/>
                                        </p:tgtEl>
                                        <p:attrNameLst>
                                          <p:attrName>ppt_h</p:attrName>
                                        </p:attrNameLst>
                                      </p:cBhvr>
                                      <p:tavLst>
                                        <p:tav tm="0">
                                          <p:val>
                                            <p:fltVal val="0"/>
                                          </p:val>
                                        </p:tav>
                                        <p:tav tm="100000">
                                          <p:val>
                                            <p:strVal val="#ppt_h"/>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3" presetClass="entr" presetSubtype="16" fill="hold" grpId="0" nodeType="clickEffect">
                                  <p:stCondLst>
                                    <p:cond delay="0"/>
                                  </p:stCondLst>
                                  <p:childTnLst>
                                    <p:set>
                                      <p:cBhvr>
                                        <p:cTn id="48" dur="1" fill="hold">
                                          <p:stCondLst>
                                            <p:cond delay="0"/>
                                          </p:stCondLst>
                                        </p:cTn>
                                        <p:tgtEl>
                                          <p:spTgt spid="2897925"/>
                                        </p:tgtEl>
                                        <p:attrNameLst>
                                          <p:attrName>style.visibility</p:attrName>
                                        </p:attrNameLst>
                                      </p:cBhvr>
                                      <p:to>
                                        <p:strVal val="visible"/>
                                      </p:to>
                                    </p:set>
                                    <p:anim calcmode="lin" valueType="num">
                                      <p:cBhvr>
                                        <p:cTn id="49" dur="500" fill="hold"/>
                                        <p:tgtEl>
                                          <p:spTgt spid="2897925"/>
                                        </p:tgtEl>
                                        <p:attrNameLst>
                                          <p:attrName>ppt_w</p:attrName>
                                        </p:attrNameLst>
                                      </p:cBhvr>
                                      <p:tavLst>
                                        <p:tav tm="0">
                                          <p:val>
                                            <p:fltVal val="0"/>
                                          </p:val>
                                        </p:tav>
                                        <p:tav tm="100000">
                                          <p:val>
                                            <p:strVal val="#ppt_w"/>
                                          </p:val>
                                        </p:tav>
                                      </p:tavLst>
                                    </p:anim>
                                    <p:anim calcmode="lin" valueType="num">
                                      <p:cBhvr>
                                        <p:cTn id="50" dur="500" fill="hold"/>
                                        <p:tgtEl>
                                          <p:spTgt spid="2897925"/>
                                        </p:tgtEl>
                                        <p:attrNameLst>
                                          <p:attrName>ppt_h</p:attrName>
                                        </p:attrNameLst>
                                      </p:cBhvr>
                                      <p:tavLst>
                                        <p:tav tm="0">
                                          <p:val>
                                            <p:fltVal val="0"/>
                                          </p:val>
                                        </p:tav>
                                        <p:tav tm="100000">
                                          <p:val>
                                            <p:strVal val="#ppt_h"/>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3" presetClass="entr" presetSubtype="16" fill="hold" grpId="0" nodeType="clickEffect">
                                  <p:stCondLst>
                                    <p:cond delay="0"/>
                                  </p:stCondLst>
                                  <p:childTnLst>
                                    <p:set>
                                      <p:cBhvr>
                                        <p:cTn id="54" dur="1" fill="hold">
                                          <p:stCondLst>
                                            <p:cond delay="0"/>
                                          </p:stCondLst>
                                        </p:cTn>
                                        <p:tgtEl>
                                          <p:spTgt spid="2897926"/>
                                        </p:tgtEl>
                                        <p:attrNameLst>
                                          <p:attrName>style.visibility</p:attrName>
                                        </p:attrNameLst>
                                      </p:cBhvr>
                                      <p:to>
                                        <p:strVal val="visible"/>
                                      </p:to>
                                    </p:set>
                                    <p:anim calcmode="lin" valueType="num">
                                      <p:cBhvr>
                                        <p:cTn id="55" dur="500" fill="hold"/>
                                        <p:tgtEl>
                                          <p:spTgt spid="2897926"/>
                                        </p:tgtEl>
                                        <p:attrNameLst>
                                          <p:attrName>ppt_w</p:attrName>
                                        </p:attrNameLst>
                                      </p:cBhvr>
                                      <p:tavLst>
                                        <p:tav tm="0">
                                          <p:val>
                                            <p:fltVal val="0"/>
                                          </p:val>
                                        </p:tav>
                                        <p:tav tm="100000">
                                          <p:val>
                                            <p:strVal val="#ppt_w"/>
                                          </p:val>
                                        </p:tav>
                                      </p:tavLst>
                                    </p:anim>
                                    <p:anim calcmode="lin" valueType="num">
                                      <p:cBhvr>
                                        <p:cTn id="56" dur="500" fill="hold"/>
                                        <p:tgtEl>
                                          <p:spTgt spid="2897926"/>
                                        </p:tgtEl>
                                        <p:attrNameLst>
                                          <p:attrName>ppt_h</p:attrName>
                                        </p:attrNameLst>
                                      </p:cBhvr>
                                      <p:tavLst>
                                        <p:tav tm="0">
                                          <p:val>
                                            <p:fltVal val="0"/>
                                          </p:val>
                                        </p:tav>
                                        <p:tav tm="100000">
                                          <p:val>
                                            <p:strVal val="#ppt_h"/>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3" presetClass="entr" presetSubtype="16" fill="hold" grpId="0" nodeType="clickEffect">
                                  <p:stCondLst>
                                    <p:cond delay="0"/>
                                  </p:stCondLst>
                                  <p:childTnLst>
                                    <p:set>
                                      <p:cBhvr>
                                        <p:cTn id="60" dur="1" fill="hold">
                                          <p:stCondLst>
                                            <p:cond delay="0"/>
                                          </p:stCondLst>
                                        </p:cTn>
                                        <p:tgtEl>
                                          <p:spTgt spid="2897932"/>
                                        </p:tgtEl>
                                        <p:attrNameLst>
                                          <p:attrName>style.visibility</p:attrName>
                                        </p:attrNameLst>
                                      </p:cBhvr>
                                      <p:to>
                                        <p:strVal val="visible"/>
                                      </p:to>
                                    </p:set>
                                    <p:anim calcmode="lin" valueType="num">
                                      <p:cBhvr>
                                        <p:cTn id="61" dur="500" fill="hold"/>
                                        <p:tgtEl>
                                          <p:spTgt spid="2897932"/>
                                        </p:tgtEl>
                                        <p:attrNameLst>
                                          <p:attrName>ppt_w</p:attrName>
                                        </p:attrNameLst>
                                      </p:cBhvr>
                                      <p:tavLst>
                                        <p:tav tm="0">
                                          <p:val>
                                            <p:fltVal val="0"/>
                                          </p:val>
                                        </p:tav>
                                        <p:tav tm="100000">
                                          <p:val>
                                            <p:strVal val="#ppt_w"/>
                                          </p:val>
                                        </p:tav>
                                      </p:tavLst>
                                    </p:anim>
                                    <p:anim calcmode="lin" valueType="num">
                                      <p:cBhvr>
                                        <p:cTn id="62" dur="500" fill="hold"/>
                                        <p:tgtEl>
                                          <p:spTgt spid="2897932"/>
                                        </p:tgtEl>
                                        <p:attrNameLst>
                                          <p:attrName>ppt_h</p:attrName>
                                        </p:attrNameLst>
                                      </p:cBhvr>
                                      <p:tavLst>
                                        <p:tav tm="0">
                                          <p:val>
                                            <p:fltVal val="0"/>
                                          </p:val>
                                        </p:tav>
                                        <p:tav tm="100000">
                                          <p:val>
                                            <p:strVal val="#ppt_h"/>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3" presetClass="entr" presetSubtype="16" fill="hold" grpId="0" nodeType="clickEffect">
                                  <p:stCondLst>
                                    <p:cond delay="0"/>
                                  </p:stCondLst>
                                  <p:childTnLst>
                                    <p:set>
                                      <p:cBhvr>
                                        <p:cTn id="66" dur="1" fill="hold">
                                          <p:stCondLst>
                                            <p:cond delay="0"/>
                                          </p:stCondLst>
                                        </p:cTn>
                                        <p:tgtEl>
                                          <p:spTgt spid="2897933"/>
                                        </p:tgtEl>
                                        <p:attrNameLst>
                                          <p:attrName>style.visibility</p:attrName>
                                        </p:attrNameLst>
                                      </p:cBhvr>
                                      <p:to>
                                        <p:strVal val="visible"/>
                                      </p:to>
                                    </p:set>
                                    <p:anim calcmode="lin" valueType="num">
                                      <p:cBhvr>
                                        <p:cTn id="67" dur="500" fill="hold"/>
                                        <p:tgtEl>
                                          <p:spTgt spid="2897933"/>
                                        </p:tgtEl>
                                        <p:attrNameLst>
                                          <p:attrName>ppt_w</p:attrName>
                                        </p:attrNameLst>
                                      </p:cBhvr>
                                      <p:tavLst>
                                        <p:tav tm="0">
                                          <p:val>
                                            <p:fltVal val="0"/>
                                          </p:val>
                                        </p:tav>
                                        <p:tav tm="100000">
                                          <p:val>
                                            <p:strVal val="#ppt_w"/>
                                          </p:val>
                                        </p:tav>
                                      </p:tavLst>
                                    </p:anim>
                                    <p:anim calcmode="lin" valueType="num">
                                      <p:cBhvr>
                                        <p:cTn id="68" dur="500" fill="hold"/>
                                        <p:tgtEl>
                                          <p:spTgt spid="2897933"/>
                                        </p:tgtEl>
                                        <p:attrNameLst>
                                          <p:attrName>ppt_h</p:attrName>
                                        </p:attrNameLst>
                                      </p:cBhvr>
                                      <p:tavLst>
                                        <p:tav tm="0">
                                          <p:val>
                                            <p:fltVal val="0"/>
                                          </p:val>
                                        </p:tav>
                                        <p:tav tm="100000">
                                          <p:val>
                                            <p:strVal val="#ppt_h"/>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3" presetClass="entr" presetSubtype="16" fill="hold" grpId="0" nodeType="clickEffect">
                                  <p:stCondLst>
                                    <p:cond delay="0"/>
                                  </p:stCondLst>
                                  <p:childTnLst>
                                    <p:set>
                                      <p:cBhvr>
                                        <p:cTn id="72" dur="1" fill="hold">
                                          <p:stCondLst>
                                            <p:cond delay="0"/>
                                          </p:stCondLst>
                                        </p:cTn>
                                        <p:tgtEl>
                                          <p:spTgt spid="2897934"/>
                                        </p:tgtEl>
                                        <p:attrNameLst>
                                          <p:attrName>style.visibility</p:attrName>
                                        </p:attrNameLst>
                                      </p:cBhvr>
                                      <p:to>
                                        <p:strVal val="visible"/>
                                      </p:to>
                                    </p:set>
                                    <p:anim calcmode="lin" valueType="num">
                                      <p:cBhvr>
                                        <p:cTn id="73" dur="500" fill="hold"/>
                                        <p:tgtEl>
                                          <p:spTgt spid="2897934"/>
                                        </p:tgtEl>
                                        <p:attrNameLst>
                                          <p:attrName>ppt_w</p:attrName>
                                        </p:attrNameLst>
                                      </p:cBhvr>
                                      <p:tavLst>
                                        <p:tav tm="0">
                                          <p:val>
                                            <p:fltVal val="0"/>
                                          </p:val>
                                        </p:tav>
                                        <p:tav tm="100000">
                                          <p:val>
                                            <p:strVal val="#ppt_w"/>
                                          </p:val>
                                        </p:tav>
                                      </p:tavLst>
                                    </p:anim>
                                    <p:anim calcmode="lin" valueType="num">
                                      <p:cBhvr>
                                        <p:cTn id="74" dur="500" fill="hold"/>
                                        <p:tgtEl>
                                          <p:spTgt spid="289793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7923" grpId="0" animBg="1" autoUpdateAnimBg="0"/>
      <p:bldP spid="2897924" grpId="0" animBg="1" autoUpdateAnimBg="0"/>
      <p:bldP spid="2897925" grpId="0" animBg="1" autoUpdateAnimBg="0"/>
      <p:bldP spid="2897926" grpId="0" animBg="1" autoUpdateAnimBg="0"/>
      <p:bldP spid="2897927" grpId="0" animBg="1" autoUpdateAnimBg="0"/>
      <p:bldP spid="2897928" grpId="0" animBg="1" autoUpdateAnimBg="0"/>
      <p:bldP spid="2897929" grpId="0" autoUpdateAnimBg="0"/>
      <p:bldP spid="2897930" grpId="0" autoUpdateAnimBg="0"/>
      <p:bldP spid="2897931" grpId="0" autoUpdateAnimBg="0"/>
      <p:bldP spid="2897932" grpId="0" autoUpdateAnimBg="0"/>
      <p:bldP spid="2897933" grpId="0" autoUpdateAnimBg="0"/>
      <p:bldP spid="2897934" grpId="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1026"/>
          <p:cNvSpPr txBox="1">
            <a:spLocks noChangeArrowheads="1"/>
          </p:cNvSpPr>
          <p:nvPr/>
        </p:nvSpPr>
        <p:spPr bwMode="auto">
          <a:xfrm>
            <a:off x="228600" y="152400"/>
            <a:ext cx="8686800" cy="1143000"/>
          </a:xfrm>
          <a:prstGeom prst="rect">
            <a:avLst/>
          </a:prstGeom>
          <a:solidFill>
            <a:srgbClr val="C0C0C0"/>
          </a:solidFill>
          <a:ln w="9525">
            <a:solidFill>
              <a:schemeClr val="tx1"/>
            </a:solidFill>
            <a:miter lim="800000"/>
            <a:headEnd/>
            <a:tailEnd/>
          </a:ln>
        </p:spPr>
        <p:txBody>
          <a:bodyPr anchor="ctr"/>
          <a:lstStyle>
            <a:lvl1pPr>
              <a:spcBef>
                <a:spcPct val="20000"/>
              </a:spcBef>
              <a:buChar char="•"/>
              <a:defRPr sz="3200">
                <a:solidFill>
                  <a:schemeClr val="tx1"/>
                </a:solidFill>
                <a:latin typeface="Times New Roman" charset="0"/>
              </a:defRPr>
            </a:lvl1pPr>
            <a:lvl2pPr marL="742950" indent="-285750">
              <a:spcBef>
                <a:spcPct val="20000"/>
              </a:spcBef>
              <a:buChar char="–"/>
              <a:defRPr sz="2800">
                <a:solidFill>
                  <a:schemeClr val="tx1"/>
                </a:solidFill>
                <a:latin typeface="Times New Roman" charset="0"/>
              </a:defRPr>
            </a:lvl2pPr>
            <a:lvl3pPr marL="1143000" indent="-228600">
              <a:spcBef>
                <a:spcPct val="20000"/>
              </a:spcBef>
              <a:buChar char="•"/>
              <a:defRPr sz="2400">
                <a:solidFill>
                  <a:schemeClr val="tx1"/>
                </a:solidFill>
                <a:latin typeface="Times New Roman"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gn="ctr">
              <a:spcBef>
                <a:spcPct val="0"/>
              </a:spcBef>
              <a:buFontTx/>
              <a:buNone/>
            </a:pPr>
            <a:r>
              <a:rPr lang="en-US" altLang="de-DE" sz="3600" b="1">
                <a:solidFill>
                  <a:schemeClr val="tx2"/>
                </a:solidFill>
              </a:rPr>
              <a:t>Cost Effectiveness</a:t>
            </a:r>
            <a:endParaRPr lang="en-US" altLang="de-DE" sz="4400">
              <a:solidFill>
                <a:schemeClr val="tx2"/>
              </a:solidFill>
            </a:endParaRPr>
          </a:p>
        </p:txBody>
      </p:sp>
      <p:sp>
        <p:nvSpPr>
          <p:cNvPr id="253955" name="Textfeld 2"/>
          <p:cNvSpPr txBox="1">
            <a:spLocks noChangeArrowheads="1"/>
          </p:cNvSpPr>
          <p:nvPr/>
        </p:nvSpPr>
        <p:spPr bwMode="auto">
          <a:xfrm>
            <a:off x="228600" y="1484313"/>
            <a:ext cx="8686800" cy="353943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Times New Roman" charset="0"/>
              </a:defRPr>
            </a:lvl1pPr>
            <a:lvl2pPr marL="742950" indent="-285750">
              <a:spcBef>
                <a:spcPct val="20000"/>
              </a:spcBef>
              <a:buChar char="–"/>
              <a:defRPr sz="2800">
                <a:solidFill>
                  <a:schemeClr val="tx1"/>
                </a:solidFill>
                <a:latin typeface="Times New Roman" charset="0"/>
              </a:defRPr>
            </a:lvl2pPr>
            <a:lvl3pPr marL="1143000" indent="-228600">
              <a:spcBef>
                <a:spcPct val="20000"/>
              </a:spcBef>
              <a:buChar char="•"/>
              <a:defRPr sz="2400">
                <a:solidFill>
                  <a:schemeClr val="tx1"/>
                </a:solidFill>
                <a:latin typeface="Times New Roman"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pPr>
            <a:r>
              <a:rPr lang="en-US" altLang="de-DE" dirty="0"/>
              <a:t>Low costs for quality control (once a week in ROTEM</a:t>
            </a:r>
            <a:r>
              <a:rPr lang="en-US" altLang="de-DE" baseline="30000" dirty="0"/>
              <a:t>®</a:t>
            </a:r>
            <a:r>
              <a:rPr lang="en-US" altLang="de-DE" dirty="0"/>
              <a:t>  vs. </a:t>
            </a:r>
            <a:r>
              <a:rPr lang="en-US" altLang="de-DE" dirty="0">
                <a:solidFill>
                  <a:srgbClr val="FF0000"/>
                </a:solidFill>
              </a:rPr>
              <a:t>three times </a:t>
            </a:r>
            <a:r>
              <a:rPr lang="en-US" altLang="de-DE" dirty="0"/>
              <a:t>a day in TEG</a:t>
            </a:r>
            <a:r>
              <a:rPr lang="en-US" altLang="de-DE" baseline="30000" dirty="0"/>
              <a:t>®</a:t>
            </a:r>
            <a:r>
              <a:rPr lang="en-US" altLang="de-DE" dirty="0"/>
              <a:t>) due to continuous electronic check of pin movements in ROTEM</a:t>
            </a:r>
            <a:r>
              <a:rPr lang="en-US" altLang="de-DE" baseline="30000" dirty="0"/>
              <a:t>®</a:t>
            </a:r>
            <a:endParaRPr lang="en-US" altLang="de-DE" dirty="0"/>
          </a:p>
          <a:p>
            <a:pPr>
              <a:spcBef>
                <a:spcPct val="0"/>
              </a:spcBef>
            </a:pPr>
            <a:endParaRPr lang="en-US" altLang="de-DE" dirty="0"/>
          </a:p>
          <a:p>
            <a:pPr>
              <a:spcBef>
                <a:spcPct val="0"/>
              </a:spcBef>
            </a:pPr>
            <a:r>
              <a:rPr lang="en-US" altLang="de-DE" dirty="0"/>
              <a:t>Reduction of </a:t>
            </a:r>
            <a:r>
              <a:rPr lang="en-US" altLang="de-DE" dirty="0" smtClean="0"/>
              <a:t>annual </a:t>
            </a:r>
            <a:r>
              <a:rPr lang="en-US" altLang="de-DE" dirty="0"/>
              <a:t>QC costs per device of about </a:t>
            </a:r>
            <a:r>
              <a:rPr lang="en-US" altLang="de-DE" dirty="0">
                <a:solidFill>
                  <a:srgbClr val="FF0000"/>
                </a:solidFill>
              </a:rPr>
              <a:t>$25,000</a:t>
            </a:r>
          </a:p>
        </p:txBody>
      </p:sp>
    </p:spTree>
    <p:extLst>
      <p:ext uri="{BB962C8B-B14F-4D97-AF65-F5344CB8AC3E}">
        <p14:creationId xmlns="" xmlns:p14="http://schemas.microsoft.com/office/powerpoint/2010/main" xmlns:mv="urn:schemas-microsoft-com:mac:vml" xmlns:mc="http://schemas.openxmlformats.org/markup-compatibility/2006" val="625728906"/>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COST EFFECTIVENESS OF ROTEM</a:t>
            </a:r>
            <a:endParaRPr lang="en-US" dirty="0"/>
          </a:p>
        </p:txBody>
      </p:sp>
      <p:sp>
        <p:nvSpPr>
          <p:cNvPr id="4" name="Content Placeholder 3"/>
          <p:cNvSpPr>
            <a:spLocks noGrp="1"/>
          </p:cNvSpPr>
          <p:nvPr>
            <p:ph idx="1"/>
          </p:nvPr>
        </p:nvSpPr>
        <p:spPr>
          <a:xfrm>
            <a:off x="553849" y="1657786"/>
            <a:ext cx="8036302" cy="4323913"/>
          </a:xfrm>
        </p:spPr>
        <p:txBody>
          <a:bodyPr>
            <a:normAutofit fontScale="77500" lnSpcReduction="20000"/>
          </a:bodyPr>
          <a:lstStyle/>
          <a:p>
            <a:r>
              <a:rPr lang="en-US" dirty="0" smtClean="0"/>
              <a:t>ROTEM® helps hospitals save by substantively reducing:</a:t>
            </a:r>
          </a:p>
          <a:p>
            <a:pPr lvl="1"/>
            <a:r>
              <a:rPr lang="en-US" dirty="0" smtClean="0"/>
              <a:t>Inventory costs of blood products</a:t>
            </a:r>
          </a:p>
          <a:p>
            <a:pPr lvl="1"/>
            <a:r>
              <a:rPr lang="en-US" dirty="0" smtClean="0"/>
              <a:t>Per patient running costs of, among others:</a:t>
            </a:r>
          </a:p>
          <a:p>
            <a:pPr lvl="2"/>
            <a:r>
              <a:rPr lang="en-US" dirty="0" smtClean="0"/>
              <a:t>Operating Theaters</a:t>
            </a:r>
          </a:p>
          <a:p>
            <a:pPr lvl="2"/>
            <a:r>
              <a:rPr lang="en-US" dirty="0" smtClean="0"/>
              <a:t>ICUs</a:t>
            </a:r>
          </a:p>
          <a:p>
            <a:pPr lvl="2"/>
            <a:r>
              <a:rPr lang="en-US" dirty="0" smtClean="0"/>
              <a:t>Hospital stay</a:t>
            </a:r>
          </a:p>
          <a:p>
            <a:pPr>
              <a:buNone/>
            </a:pPr>
            <a:endParaRPr lang="en-US" dirty="0" smtClean="0"/>
          </a:p>
          <a:p>
            <a:pPr algn="ctr">
              <a:buNone/>
            </a:pPr>
            <a:r>
              <a:rPr lang="en-US" dirty="0" smtClean="0">
                <a:solidFill>
                  <a:srgbClr val="FF0000"/>
                </a:solidFill>
              </a:rPr>
              <a:t>A 10 to 24% reduction in hospital costs is reported in a number of published studies from EU and North America</a:t>
            </a:r>
          </a:p>
          <a:p>
            <a:pPr algn="ctr">
              <a:buNone/>
            </a:pPr>
            <a:endParaRPr lang="en-US" dirty="0" smtClean="0">
              <a:solidFill>
                <a:srgbClr val="FF0000"/>
              </a:solidFill>
            </a:endParaRPr>
          </a:p>
          <a:p>
            <a:pPr algn="ctr">
              <a:buNone/>
            </a:pPr>
            <a:r>
              <a:rPr lang="en-US" dirty="0" smtClean="0">
                <a:solidFill>
                  <a:srgbClr val="FF0000"/>
                </a:solidFill>
              </a:rPr>
              <a:t>Potential to increase number of surgeries</a:t>
            </a:r>
            <a:endParaRPr lang="en-US" dirty="0">
              <a:solidFill>
                <a:srgbClr val="FF0000"/>
              </a:solidFill>
            </a:endParaRPr>
          </a:p>
        </p:txBody>
      </p:sp>
      <p:sp>
        <p:nvSpPr>
          <p:cNvPr id="2" name="Footer Placeholder 1"/>
          <p:cNvSpPr>
            <a:spLocks noGrp="1"/>
          </p:cNvSpPr>
          <p:nvPr>
            <p:ph type="ftr" sz="quarter" idx="11"/>
          </p:nvPr>
        </p:nvSpPr>
        <p:spPr/>
        <p:txBody>
          <a:bodyPr/>
          <a:lstStyle/>
          <a:p>
            <a:r>
              <a:rPr lang="de-DE" smtClean="0"/>
              <a:t>©2016 Vijyoti Tem Version 1  11/03/16</a:t>
            </a:r>
            <a:endParaRPr lang="en-US"/>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p:cNvPicPr>
            <a:picLocks noChangeAspect="1" noChangeArrowheads="1"/>
          </p:cNvPicPr>
          <p:nvPr/>
        </p:nvPicPr>
        <p:blipFill>
          <a:blip r:embed="rId2">
            <a:extLst>
              <a:ext uri="{28A0092B-C50C-407E-A947-70E740481C1C}">
                <a14:useLocalDpi xmlns="" xmlns:a14="http://schemas.microsoft.com/office/drawing/2010/main" xmlns:mv="urn:schemas-microsoft-com:mac:vml" xmlns:mc="http://schemas.openxmlformats.org/markup-compatibility/2006" val="0"/>
              </a:ext>
            </a:extLst>
          </a:blip>
          <a:srcRect/>
          <a:stretch>
            <a:fillRect/>
          </a:stretch>
        </p:blipFill>
        <p:spPr bwMode="auto">
          <a:xfrm>
            <a:off x="119063" y="115888"/>
            <a:ext cx="8859837" cy="950912"/>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Lst>
        </p:spPr>
      </p:pic>
      <p:sp>
        <p:nvSpPr>
          <p:cNvPr id="86019" name="Textfeld 1"/>
          <p:cNvSpPr txBox="1">
            <a:spLocks noChangeArrowheads="1"/>
          </p:cNvSpPr>
          <p:nvPr/>
        </p:nvSpPr>
        <p:spPr bwMode="auto">
          <a:xfrm>
            <a:off x="3995738" y="260350"/>
            <a:ext cx="4105275" cy="523875"/>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charset="0"/>
              </a:defRPr>
            </a:lvl1pPr>
            <a:lvl2pPr marL="742950" indent="-285750">
              <a:spcBef>
                <a:spcPct val="20000"/>
              </a:spcBef>
              <a:buChar char="–"/>
              <a:defRPr sz="2800">
                <a:solidFill>
                  <a:schemeClr val="tx1"/>
                </a:solidFill>
                <a:latin typeface="Times New Roman" charset="0"/>
              </a:defRPr>
            </a:lvl2pPr>
            <a:lvl3pPr marL="1143000" indent="-228600">
              <a:spcBef>
                <a:spcPct val="20000"/>
              </a:spcBef>
              <a:buChar char="•"/>
              <a:defRPr sz="2400">
                <a:solidFill>
                  <a:schemeClr val="tx1"/>
                </a:solidFill>
                <a:latin typeface="Times New Roman"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gn="ctr" eaLnBrk="1" hangingPunct="1">
              <a:spcBef>
                <a:spcPct val="0"/>
              </a:spcBef>
              <a:buFontTx/>
              <a:buNone/>
            </a:pPr>
            <a:r>
              <a:rPr lang="de-DE" altLang="de-DE" sz="2800">
                <a:solidFill>
                  <a:srgbClr val="CC0000"/>
                </a:solidFill>
                <a:latin typeface="Arial" charset="0"/>
              </a:rPr>
              <a:t>ANESTHESIA/CCM</a:t>
            </a:r>
          </a:p>
        </p:txBody>
      </p:sp>
      <p:pic>
        <p:nvPicPr>
          <p:cNvPr id="86020" name="Picture 7"/>
          <p:cNvPicPr>
            <a:picLocks noChangeAspect="1" noChangeArrowheads="1"/>
          </p:cNvPicPr>
          <p:nvPr/>
        </p:nvPicPr>
        <p:blipFill>
          <a:blip r:embed="rId3">
            <a:extLst>
              <a:ext uri="{28A0092B-C50C-407E-A947-70E740481C1C}">
                <a14:useLocalDpi xmlns="" xmlns:a14="http://schemas.microsoft.com/office/drawing/2010/main" xmlns:mv="urn:schemas-microsoft-com:mac:vml" xmlns:mc="http://schemas.openxmlformats.org/markup-compatibility/2006" val="0"/>
              </a:ext>
            </a:extLst>
          </a:blip>
          <a:srcRect/>
          <a:stretch>
            <a:fillRect/>
          </a:stretch>
        </p:blipFill>
        <p:spPr bwMode="auto">
          <a:xfrm>
            <a:off x="468313" y="1989138"/>
            <a:ext cx="8240712" cy="4211637"/>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Lst>
        </p:spPr>
      </p:pic>
      <p:sp>
        <p:nvSpPr>
          <p:cNvPr id="3" name="Rechteck 2"/>
          <p:cNvSpPr/>
          <p:nvPr/>
        </p:nvSpPr>
        <p:spPr>
          <a:xfrm>
            <a:off x="2268538" y="1557338"/>
            <a:ext cx="719137" cy="2873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a:p>
        </p:txBody>
      </p:sp>
      <p:sp>
        <p:nvSpPr>
          <p:cNvPr id="86022" name="Textfeld 3"/>
          <p:cNvSpPr txBox="1">
            <a:spLocks noChangeArrowheads="1"/>
          </p:cNvSpPr>
          <p:nvPr/>
        </p:nvSpPr>
        <p:spPr bwMode="auto">
          <a:xfrm>
            <a:off x="0" y="1196975"/>
            <a:ext cx="9144000" cy="40005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charset="0"/>
              </a:defRPr>
            </a:lvl1pPr>
            <a:lvl2pPr marL="742950" indent="-285750">
              <a:spcBef>
                <a:spcPct val="20000"/>
              </a:spcBef>
              <a:buChar char="–"/>
              <a:defRPr sz="2800">
                <a:solidFill>
                  <a:schemeClr val="tx1"/>
                </a:solidFill>
                <a:latin typeface="Times New Roman" charset="0"/>
              </a:defRPr>
            </a:lvl2pPr>
            <a:lvl3pPr marL="1143000" indent="-228600">
              <a:spcBef>
                <a:spcPct val="20000"/>
              </a:spcBef>
              <a:buChar char="•"/>
              <a:defRPr sz="2400">
                <a:solidFill>
                  <a:schemeClr val="tx1"/>
                </a:solidFill>
                <a:latin typeface="Times New Roman"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gn="ctr" eaLnBrk="1" hangingPunct="1">
              <a:spcBef>
                <a:spcPct val="0"/>
              </a:spcBef>
              <a:buFontTx/>
              <a:buNone/>
            </a:pPr>
            <a:r>
              <a:rPr lang="en-US" altLang="de-DE" sz="2000" b="1">
                <a:solidFill>
                  <a:srgbClr val="0000CC"/>
                </a:solidFill>
              </a:rPr>
              <a:t>**NEW** Viscoelastic Testing in Liver Transplantation: TEG versus ROTEM</a:t>
            </a:r>
          </a:p>
        </p:txBody>
      </p:sp>
      <p:pic>
        <p:nvPicPr>
          <p:cNvPr id="86023" name="Picture 9"/>
          <p:cNvPicPr>
            <a:picLocks noChangeAspect="1" noChangeArrowheads="1"/>
          </p:cNvPicPr>
          <p:nvPr/>
        </p:nvPicPr>
        <p:blipFill>
          <a:blip r:embed="rId4">
            <a:extLst>
              <a:ext uri="{28A0092B-C50C-407E-A947-70E740481C1C}">
                <a14:useLocalDpi xmlns="" xmlns:a14="http://schemas.microsoft.com/office/drawing/2010/main" xmlns:mv="urn:schemas-microsoft-com:mac:vml" xmlns:mc="http://schemas.openxmlformats.org/markup-compatibility/2006" val="0"/>
              </a:ext>
            </a:extLst>
          </a:blip>
          <a:srcRect/>
          <a:stretch>
            <a:fillRect/>
          </a:stretch>
        </p:blipFill>
        <p:spPr bwMode="auto">
          <a:xfrm>
            <a:off x="333375" y="1628775"/>
            <a:ext cx="8477250" cy="333375"/>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Lst>
        </p:spPr>
      </p:pic>
      <p:pic>
        <p:nvPicPr>
          <p:cNvPr id="86024" name="Picture 10"/>
          <p:cNvPicPr>
            <a:picLocks noChangeAspect="1" noChangeArrowheads="1"/>
          </p:cNvPicPr>
          <p:nvPr/>
        </p:nvPicPr>
        <p:blipFill>
          <a:blip r:embed="rId5">
            <a:extLst>
              <a:ext uri="{28A0092B-C50C-407E-A947-70E740481C1C}">
                <a14:useLocalDpi xmlns="" xmlns:a14="http://schemas.microsoft.com/office/drawing/2010/main" xmlns:mv="urn:schemas-microsoft-com:mac:vml" xmlns:mc="http://schemas.openxmlformats.org/markup-compatibility/2006" val="0"/>
              </a:ext>
            </a:extLst>
          </a:blip>
          <a:srcRect/>
          <a:stretch>
            <a:fillRect/>
          </a:stretch>
        </p:blipFill>
        <p:spPr bwMode="auto">
          <a:xfrm>
            <a:off x="1403350" y="6265863"/>
            <a:ext cx="6408738" cy="547687"/>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Lst>
        </p:spPr>
      </p:pic>
    </p:spTree>
    <p:extLst>
      <p:ext uri="{BB962C8B-B14F-4D97-AF65-F5344CB8AC3E}">
        <p14:creationId xmlns="" xmlns:p14="http://schemas.microsoft.com/office/powerpoint/2010/main" xmlns:mv="urn:schemas-microsoft-com:mac:vml" xmlns:mc="http://schemas.openxmlformats.org/markup-compatibility/2006" val="243110911"/>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2867" name="Rectangle 3"/>
          <p:cNvSpPr>
            <a:spLocks noChangeArrowheads="1"/>
          </p:cNvSpPr>
          <p:nvPr/>
        </p:nvSpPr>
        <p:spPr bwMode="auto">
          <a:xfrm>
            <a:off x="2483767" y="6321425"/>
            <a:ext cx="4392489" cy="274434"/>
          </a:xfrm>
          <a:prstGeom prst="rect">
            <a:avLst/>
          </a:prstGeom>
          <a:noFill/>
          <a:ln w="12700">
            <a:noFill/>
            <a:miter lim="800000"/>
            <a:headEnd/>
            <a:tailEnd/>
          </a:ln>
          <a:effectLst>
            <a:outerShdw dist="35921" dir="2700000" algn="ctr" rotWithShape="0">
              <a:schemeClr val="bg2"/>
            </a:outerShdw>
          </a:effectLst>
        </p:spPr>
        <p:txBody>
          <a:bodyPr wrap="square" lIns="90488" tIns="44450" rIns="90488" bIns="44450">
            <a:spAutoFit/>
          </a:bodyPr>
          <a:lstStyle>
            <a:lvl1pPr>
              <a:defRPr sz="2700" b="1">
                <a:solidFill>
                  <a:srgbClr val="FFFFFF"/>
                </a:solidFill>
                <a:latin typeface="Arial" charset="0"/>
              </a:defRPr>
            </a:lvl1pPr>
            <a:lvl2pPr marL="742950" indent="-285750">
              <a:defRPr sz="2700" b="1">
                <a:solidFill>
                  <a:srgbClr val="FFFFFF"/>
                </a:solidFill>
                <a:latin typeface="Arial" charset="0"/>
              </a:defRPr>
            </a:lvl2pPr>
            <a:lvl3pPr marL="1143000" indent="-228600">
              <a:defRPr sz="2700" b="1">
                <a:solidFill>
                  <a:srgbClr val="FFFFFF"/>
                </a:solidFill>
                <a:latin typeface="Arial" charset="0"/>
              </a:defRPr>
            </a:lvl3pPr>
            <a:lvl4pPr marL="1600200" indent="-228600">
              <a:defRPr sz="2700" b="1">
                <a:solidFill>
                  <a:srgbClr val="FFFFFF"/>
                </a:solidFill>
                <a:latin typeface="Arial" charset="0"/>
              </a:defRPr>
            </a:lvl4pPr>
            <a:lvl5pPr marL="2057400" indent="-228600">
              <a:defRPr sz="2700" b="1">
                <a:solidFill>
                  <a:srgbClr val="FFFFFF"/>
                </a:solidFill>
                <a:latin typeface="Arial" charset="0"/>
              </a:defRPr>
            </a:lvl5pPr>
            <a:lvl6pPr marL="2514600" indent="-228600" eaLnBrk="0" fontAlgn="base" hangingPunct="0">
              <a:spcBef>
                <a:spcPct val="20000"/>
              </a:spcBef>
              <a:spcAft>
                <a:spcPct val="0"/>
              </a:spcAft>
              <a:buClr>
                <a:schemeClr val="hlink"/>
              </a:buClr>
              <a:buSzPct val="75000"/>
              <a:buFont typeface="Wingdings" pitchFamily="2" charset="2"/>
              <a:buChar char="l"/>
              <a:defRPr sz="2700" b="1">
                <a:solidFill>
                  <a:srgbClr val="FFFFFF"/>
                </a:solidFill>
                <a:latin typeface="Arial" charset="0"/>
              </a:defRPr>
            </a:lvl6pPr>
            <a:lvl7pPr marL="2971800" indent="-228600" eaLnBrk="0" fontAlgn="base" hangingPunct="0">
              <a:spcBef>
                <a:spcPct val="20000"/>
              </a:spcBef>
              <a:spcAft>
                <a:spcPct val="0"/>
              </a:spcAft>
              <a:buClr>
                <a:schemeClr val="hlink"/>
              </a:buClr>
              <a:buSzPct val="75000"/>
              <a:buFont typeface="Wingdings" pitchFamily="2" charset="2"/>
              <a:buChar char="l"/>
              <a:defRPr sz="2700" b="1">
                <a:solidFill>
                  <a:srgbClr val="FFFFFF"/>
                </a:solidFill>
                <a:latin typeface="Arial" charset="0"/>
              </a:defRPr>
            </a:lvl7pPr>
            <a:lvl8pPr marL="3429000" indent="-228600" eaLnBrk="0" fontAlgn="base" hangingPunct="0">
              <a:spcBef>
                <a:spcPct val="20000"/>
              </a:spcBef>
              <a:spcAft>
                <a:spcPct val="0"/>
              </a:spcAft>
              <a:buClr>
                <a:schemeClr val="hlink"/>
              </a:buClr>
              <a:buSzPct val="75000"/>
              <a:buFont typeface="Wingdings" pitchFamily="2" charset="2"/>
              <a:buChar char="l"/>
              <a:defRPr sz="2700" b="1">
                <a:solidFill>
                  <a:srgbClr val="FFFFFF"/>
                </a:solidFill>
                <a:latin typeface="Arial" charset="0"/>
              </a:defRPr>
            </a:lvl8pPr>
            <a:lvl9pPr marL="3886200" indent="-228600" eaLnBrk="0" fontAlgn="base" hangingPunct="0">
              <a:spcBef>
                <a:spcPct val="20000"/>
              </a:spcBef>
              <a:spcAft>
                <a:spcPct val="0"/>
              </a:spcAft>
              <a:buClr>
                <a:schemeClr val="hlink"/>
              </a:buClr>
              <a:buSzPct val="75000"/>
              <a:buFont typeface="Wingdings" pitchFamily="2" charset="2"/>
              <a:buChar char="l"/>
              <a:defRPr sz="2700" b="1">
                <a:solidFill>
                  <a:srgbClr val="FFFFFF"/>
                </a:solidFill>
                <a:latin typeface="Arial" charset="0"/>
              </a:defRPr>
            </a:lvl9pPr>
          </a:lstStyle>
          <a:p>
            <a:pPr algn="ctr" eaLnBrk="0" fontAlgn="base" hangingPunct="0">
              <a:spcBef>
                <a:spcPct val="20000"/>
              </a:spcBef>
              <a:spcAft>
                <a:spcPct val="0"/>
              </a:spcAft>
              <a:buClr>
                <a:srgbClr val="FC0128"/>
              </a:buClr>
              <a:buSzPct val="75000"/>
              <a:buFont typeface="Wingdings" pitchFamily="2" charset="2"/>
              <a:buNone/>
            </a:pPr>
            <a:r>
              <a:rPr lang="en-US" altLang="en-US" sz="1200" b="0" dirty="0">
                <a:solidFill>
                  <a:schemeClr val="tx1"/>
                </a:solidFill>
              </a:rPr>
              <a:t>Bernard A. C. et al. J Am </a:t>
            </a:r>
            <a:r>
              <a:rPr lang="en-US" altLang="en-US" sz="1200" b="0" dirty="0" err="1">
                <a:solidFill>
                  <a:schemeClr val="tx1"/>
                </a:solidFill>
              </a:rPr>
              <a:t>Coll</a:t>
            </a:r>
            <a:r>
              <a:rPr lang="en-US" altLang="en-US" sz="1200" b="0" dirty="0">
                <a:solidFill>
                  <a:schemeClr val="tx1"/>
                </a:solidFill>
              </a:rPr>
              <a:t> </a:t>
            </a:r>
            <a:r>
              <a:rPr lang="en-US" altLang="en-US" sz="1200" b="0" dirty="0" err="1">
                <a:solidFill>
                  <a:schemeClr val="tx1"/>
                </a:solidFill>
              </a:rPr>
              <a:t>Surg</a:t>
            </a:r>
            <a:r>
              <a:rPr lang="en-US" altLang="en-US" sz="1200" b="0" dirty="0">
                <a:solidFill>
                  <a:schemeClr val="tx1"/>
                </a:solidFill>
              </a:rPr>
              <a:t> (2009) 208: 931</a:t>
            </a:r>
          </a:p>
        </p:txBody>
      </p:sp>
      <p:pic>
        <p:nvPicPr>
          <p:cNvPr id="1957891"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091" y="332656"/>
            <a:ext cx="9144000" cy="25320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957892" name="Rectangle 4"/>
          <p:cNvSpPr>
            <a:spLocks noGrp="1" noChangeArrowheads="1"/>
          </p:cNvSpPr>
          <p:nvPr>
            <p:ph idx="4294967295"/>
          </p:nvPr>
        </p:nvSpPr>
        <p:spPr>
          <a:xfrm>
            <a:off x="541338" y="3717032"/>
            <a:ext cx="8097837" cy="2220218"/>
          </a:xfrm>
        </p:spPr>
        <p:txBody>
          <a:bodyPr/>
          <a:lstStyle/>
          <a:p>
            <a:pPr>
              <a:buClrTx/>
              <a:buSzPct val="100000"/>
              <a:buFont typeface="Arial" panose="020B0604020202020204" pitchFamily="34" charset="0"/>
              <a:buChar char="•"/>
            </a:pPr>
            <a:r>
              <a:rPr lang="en-US" altLang="en-US" sz="2800" b="0" dirty="0"/>
              <a:t>The American College of Surgeons National Surgical Quality Improvement Program</a:t>
            </a:r>
          </a:p>
          <a:p>
            <a:pPr>
              <a:buClrTx/>
              <a:buSzPct val="100000"/>
              <a:buFont typeface="Arial" panose="020B0604020202020204" pitchFamily="34" charset="0"/>
              <a:buChar char="•"/>
            </a:pPr>
            <a:r>
              <a:rPr lang="en-US" altLang="en-US" sz="2800" b="0" dirty="0"/>
              <a:t>Surgical interventions 2005 – 2006</a:t>
            </a:r>
          </a:p>
          <a:p>
            <a:pPr>
              <a:buClrTx/>
              <a:buSzPct val="100000"/>
              <a:buFont typeface="Arial" panose="020B0604020202020204" pitchFamily="34" charset="0"/>
              <a:buChar char="•"/>
            </a:pPr>
            <a:r>
              <a:rPr lang="en-US" altLang="en-US" sz="2800" b="0" dirty="0"/>
              <a:t>N = 125‘223</a:t>
            </a:r>
          </a:p>
        </p:txBody>
      </p:sp>
    </p:spTree>
    <p:extLst>
      <p:ext uri="{BB962C8B-B14F-4D97-AF65-F5344CB8AC3E}">
        <p14:creationId xmlns:p14="http://schemas.microsoft.com/office/powerpoint/2010/main" xmlns="" val="13327343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2867" name="Rectangle 3"/>
          <p:cNvSpPr>
            <a:spLocks noChangeArrowheads="1"/>
          </p:cNvSpPr>
          <p:nvPr/>
        </p:nvSpPr>
        <p:spPr bwMode="auto">
          <a:xfrm>
            <a:off x="2627784" y="6370954"/>
            <a:ext cx="3750862" cy="259045"/>
          </a:xfrm>
          <a:prstGeom prst="rect">
            <a:avLst/>
          </a:prstGeom>
          <a:noFill/>
          <a:ln w="12700">
            <a:noFill/>
            <a:miter lim="800000"/>
            <a:headEnd/>
            <a:tailEnd/>
          </a:ln>
          <a:effectLst>
            <a:outerShdw dist="35921" dir="2700000" algn="ctr" rotWithShape="0">
              <a:schemeClr val="bg2"/>
            </a:outerShdw>
          </a:effectLst>
        </p:spPr>
        <p:txBody>
          <a:bodyPr wrap="square" lIns="90488" tIns="44450" rIns="90488" bIns="44450">
            <a:spAutoFit/>
          </a:bodyPr>
          <a:lstStyle>
            <a:lvl1pPr>
              <a:defRPr sz="2700" b="1">
                <a:solidFill>
                  <a:srgbClr val="FFFFFF"/>
                </a:solidFill>
                <a:latin typeface="Arial" charset="0"/>
              </a:defRPr>
            </a:lvl1pPr>
            <a:lvl2pPr marL="742950" indent="-285750">
              <a:defRPr sz="2700" b="1">
                <a:solidFill>
                  <a:srgbClr val="FFFFFF"/>
                </a:solidFill>
                <a:latin typeface="Arial" charset="0"/>
              </a:defRPr>
            </a:lvl2pPr>
            <a:lvl3pPr marL="1143000" indent="-228600">
              <a:defRPr sz="2700" b="1">
                <a:solidFill>
                  <a:srgbClr val="FFFFFF"/>
                </a:solidFill>
                <a:latin typeface="Arial" charset="0"/>
              </a:defRPr>
            </a:lvl3pPr>
            <a:lvl4pPr marL="1600200" indent="-228600">
              <a:defRPr sz="2700" b="1">
                <a:solidFill>
                  <a:srgbClr val="FFFFFF"/>
                </a:solidFill>
                <a:latin typeface="Arial" charset="0"/>
              </a:defRPr>
            </a:lvl4pPr>
            <a:lvl5pPr marL="2057400" indent="-228600">
              <a:defRPr sz="2700" b="1">
                <a:solidFill>
                  <a:srgbClr val="FFFFFF"/>
                </a:solidFill>
                <a:latin typeface="Arial" charset="0"/>
              </a:defRPr>
            </a:lvl5pPr>
            <a:lvl6pPr marL="2514600" indent="-228600" eaLnBrk="0" fontAlgn="base" hangingPunct="0">
              <a:spcBef>
                <a:spcPct val="20000"/>
              </a:spcBef>
              <a:spcAft>
                <a:spcPct val="0"/>
              </a:spcAft>
              <a:buClr>
                <a:schemeClr val="hlink"/>
              </a:buClr>
              <a:buSzPct val="75000"/>
              <a:buFont typeface="Wingdings" pitchFamily="2" charset="2"/>
              <a:buChar char="l"/>
              <a:defRPr sz="2700" b="1">
                <a:solidFill>
                  <a:srgbClr val="FFFFFF"/>
                </a:solidFill>
                <a:latin typeface="Arial" charset="0"/>
              </a:defRPr>
            </a:lvl6pPr>
            <a:lvl7pPr marL="2971800" indent="-228600" eaLnBrk="0" fontAlgn="base" hangingPunct="0">
              <a:spcBef>
                <a:spcPct val="20000"/>
              </a:spcBef>
              <a:spcAft>
                <a:spcPct val="0"/>
              </a:spcAft>
              <a:buClr>
                <a:schemeClr val="hlink"/>
              </a:buClr>
              <a:buSzPct val="75000"/>
              <a:buFont typeface="Wingdings" pitchFamily="2" charset="2"/>
              <a:buChar char="l"/>
              <a:defRPr sz="2700" b="1">
                <a:solidFill>
                  <a:srgbClr val="FFFFFF"/>
                </a:solidFill>
                <a:latin typeface="Arial" charset="0"/>
              </a:defRPr>
            </a:lvl7pPr>
            <a:lvl8pPr marL="3429000" indent="-228600" eaLnBrk="0" fontAlgn="base" hangingPunct="0">
              <a:spcBef>
                <a:spcPct val="20000"/>
              </a:spcBef>
              <a:spcAft>
                <a:spcPct val="0"/>
              </a:spcAft>
              <a:buClr>
                <a:schemeClr val="hlink"/>
              </a:buClr>
              <a:buSzPct val="75000"/>
              <a:buFont typeface="Wingdings" pitchFamily="2" charset="2"/>
              <a:buChar char="l"/>
              <a:defRPr sz="2700" b="1">
                <a:solidFill>
                  <a:srgbClr val="FFFFFF"/>
                </a:solidFill>
                <a:latin typeface="Arial" charset="0"/>
              </a:defRPr>
            </a:lvl8pPr>
            <a:lvl9pPr marL="3886200" indent="-228600" eaLnBrk="0" fontAlgn="base" hangingPunct="0">
              <a:spcBef>
                <a:spcPct val="20000"/>
              </a:spcBef>
              <a:spcAft>
                <a:spcPct val="0"/>
              </a:spcAft>
              <a:buClr>
                <a:schemeClr val="hlink"/>
              </a:buClr>
              <a:buSzPct val="75000"/>
              <a:buFont typeface="Wingdings" pitchFamily="2" charset="2"/>
              <a:buChar char="l"/>
              <a:defRPr sz="2700" b="1">
                <a:solidFill>
                  <a:srgbClr val="FFFFFF"/>
                </a:solidFill>
                <a:latin typeface="Arial" charset="0"/>
              </a:defRPr>
            </a:lvl9pPr>
          </a:lstStyle>
          <a:p>
            <a:pPr algn="ctr" eaLnBrk="0" fontAlgn="base" hangingPunct="0">
              <a:spcBef>
                <a:spcPct val="20000"/>
              </a:spcBef>
              <a:spcAft>
                <a:spcPct val="0"/>
              </a:spcAft>
              <a:buClr>
                <a:srgbClr val="FC0128"/>
              </a:buClr>
              <a:buSzPct val="75000"/>
              <a:buFont typeface="Wingdings" pitchFamily="2" charset="2"/>
              <a:buNone/>
            </a:pPr>
            <a:r>
              <a:rPr lang="en-US" altLang="en-US" sz="1100" b="0" dirty="0">
                <a:solidFill>
                  <a:schemeClr val="tx1"/>
                </a:solidFill>
              </a:rPr>
              <a:t>Bernard A. C. et al. J Am </a:t>
            </a:r>
            <a:r>
              <a:rPr lang="en-US" altLang="en-US" sz="1100" b="0" dirty="0" err="1">
                <a:solidFill>
                  <a:schemeClr val="tx1"/>
                </a:solidFill>
              </a:rPr>
              <a:t>Coll</a:t>
            </a:r>
            <a:r>
              <a:rPr lang="en-US" altLang="en-US" sz="1100" b="0" dirty="0">
                <a:solidFill>
                  <a:schemeClr val="tx1"/>
                </a:solidFill>
              </a:rPr>
              <a:t> </a:t>
            </a:r>
            <a:r>
              <a:rPr lang="en-US" altLang="en-US" sz="1100" b="0" dirty="0" err="1">
                <a:solidFill>
                  <a:schemeClr val="tx1"/>
                </a:solidFill>
              </a:rPr>
              <a:t>Surg</a:t>
            </a:r>
            <a:r>
              <a:rPr lang="en-US" altLang="en-US" sz="1100" b="0" dirty="0">
                <a:solidFill>
                  <a:schemeClr val="tx1"/>
                </a:solidFill>
              </a:rPr>
              <a:t> (2009) 208: 931</a:t>
            </a:r>
          </a:p>
        </p:txBody>
      </p:sp>
      <p:pic>
        <p:nvPicPr>
          <p:cNvPr id="1958915" name="Picture 3"/>
          <p:cNvPicPr>
            <a:picLocks noChangeAspect="1" noChangeArrowheads="1"/>
          </p:cNvPicPr>
          <p:nvPr/>
        </p:nvPicPr>
        <p:blipFill>
          <a:blip r:embed="rId2">
            <a:extLst>
              <a:ext uri="{28A0092B-C50C-407E-A947-70E740481C1C}">
                <a14:useLocalDpi xmlns:a14="http://schemas.microsoft.com/office/drawing/2010/main" xmlns="" val="0"/>
              </a:ext>
            </a:extLst>
          </a:blip>
          <a:srcRect t="4277" b="20126"/>
          <a:stretch>
            <a:fillRect/>
          </a:stretch>
        </p:blipFill>
        <p:spPr bwMode="auto">
          <a:xfrm>
            <a:off x="806450" y="739682"/>
            <a:ext cx="6645870" cy="55531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958918" name="Rectangle 688"/>
          <p:cNvSpPr>
            <a:spLocks noChangeArrowheads="1"/>
          </p:cNvSpPr>
          <p:nvPr/>
        </p:nvSpPr>
        <p:spPr bwMode="auto">
          <a:xfrm rot="16200000">
            <a:off x="401267" y="3134172"/>
            <a:ext cx="1365994" cy="371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488" tIns="44450" rIns="90488" bIns="44450" anchor="ctr"/>
          <a:lstStyle>
            <a:lvl1pPr marL="342900" indent="-342900">
              <a:defRPr sz="2700" b="1">
                <a:solidFill>
                  <a:srgbClr val="FFFFFF"/>
                </a:solidFill>
                <a:latin typeface="Arial" charset="0"/>
              </a:defRPr>
            </a:lvl1pPr>
            <a:lvl2pPr marL="742950" indent="-285750">
              <a:defRPr sz="2700" b="1">
                <a:solidFill>
                  <a:srgbClr val="FFFFFF"/>
                </a:solidFill>
                <a:latin typeface="Arial" charset="0"/>
              </a:defRPr>
            </a:lvl2pPr>
            <a:lvl3pPr marL="1143000" indent="-228600">
              <a:defRPr sz="2700" b="1">
                <a:solidFill>
                  <a:srgbClr val="FFFFFF"/>
                </a:solidFill>
                <a:latin typeface="Arial" charset="0"/>
              </a:defRPr>
            </a:lvl3pPr>
            <a:lvl4pPr marL="1600200" indent="-228600">
              <a:defRPr sz="2700" b="1">
                <a:solidFill>
                  <a:srgbClr val="FFFFFF"/>
                </a:solidFill>
                <a:latin typeface="Arial" charset="0"/>
              </a:defRPr>
            </a:lvl4pPr>
            <a:lvl5pPr marL="2057400" indent="-228600">
              <a:defRPr sz="2700" b="1">
                <a:solidFill>
                  <a:srgbClr val="FFFFFF"/>
                </a:solidFill>
                <a:latin typeface="Arial" charset="0"/>
              </a:defRPr>
            </a:lvl5pPr>
            <a:lvl6pPr marL="2514600" indent="-228600" eaLnBrk="0" fontAlgn="base" hangingPunct="0">
              <a:spcBef>
                <a:spcPct val="20000"/>
              </a:spcBef>
              <a:spcAft>
                <a:spcPct val="0"/>
              </a:spcAft>
              <a:buClr>
                <a:schemeClr val="hlink"/>
              </a:buClr>
              <a:buSzPct val="75000"/>
              <a:buFont typeface="Wingdings" pitchFamily="2" charset="2"/>
              <a:buChar char="l"/>
              <a:defRPr sz="2700" b="1">
                <a:solidFill>
                  <a:srgbClr val="FFFFFF"/>
                </a:solidFill>
                <a:latin typeface="Arial" charset="0"/>
              </a:defRPr>
            </a:lvl6pPr>
            <a:lvl7pPr marL="2971800" indent="-228600" eaLnBrk="0" fontAlgn="base" hangingPunct="0">
              <a:spcBef>
                <a:spcPct val="20000"/>
              </a:spcBef>
              <a:spcAft>
                <a:spcPct val="0"/>
              </a:spcAft>
              <a:buClr>
                <a:schemeClr val="hlink"/>
              </a:buClr>
              <a:buSzPct val="75000"/>
              <a:buFont typeface="Wingdings" pitchFamily="2" charset="2"/>
              <a:buChar char="l"/>
              <a:defRPr sz="2700" b="1">
                <a:solidFill>
                  <a:srgbClr val="FFFFFF"/>
                </a:solidFill>
                <a:latin typeface="Arial" charset="0"/>
              </a:defRPr>
            </a:lvl7pPr>
            <a:lvl8pPr marL="3429000" indent="-228600" eaLnBrk="0" fontAlgn="base" hangingPunct="0">
              <a:spcBef>
                <a:spcPct val="20000"/>
              </a:spcBef>
              <a:spcAft>
                <a:spcPct val="0"/>
              </a:spcAft>
              <a:buClr>
                <a:schemeClr val="hlink"/>
              </a:buClr>
              <a:buSzPct val="75000"/>
              <a:buFont typeface="Wingdings" pitchFamily="2" charset="2"/>
              <a:buChar char="l"/>
              <a:defRPr sz="2700" b="1">
                <a:solidFill>
                  <a:srgbClr val="FFFFFF"/>
                </a:solidFill>
                <a:latin typeface="Arial" charset="0"/>
              </a:defRPr>
            </a:lvl8pPr>
            <a:lvl9pPr marL="3886200" indent="-228600" eaLnBrk="0" fontAlgn="base" hangingPunct="0">
              <a:spcBef>
                <a:spcPct val="20000"/>
              </a:spcBef>
              <a:spcAft>
                <a:spcPct val="0"/>
              </a:spcAft>
              <a:buClr>
                <a:schemeClr val="hlink"/>
              </a:buClr>
              <a:buSzPct val="75000"/>
              <a:buFont typeface="Wingdings" pitchFamily="2" charset="2"/>
              <a:buChar char="l"/>
              <a:defRPr sz="2700" b="1">
                <a:solidFill>
                  <a:srgbClr val="FFFFFF"/>
                </a:solidFill>
                <a:latin typeface="Arial" charset="0"/>
              </a:defRPr>
            </a:lvl9pPr>
          </a:lstStyle>
          <a:p>
            <a:pPr eaLnBrk="0" fontAlgn="base" hangingPunct="0">
              <a:lnSpc>
                <a:spcPct val="110000"/>
              </a:lnSpc>
              <a:spcBef>
                <a:spcPct val="0"/>
              </a:spcBef>
              <a:spcAft>
                <a:spcPct val="0"/>
              </a:spcAft>
              <a:buClr>
                <a:srgbClr val="FC0128"/>
              </a:buClr>
              <a:buSzPct val="75000"/>
              <a:buFont typeface="Wingdings" pitchFamily="2" charset="2"/>
              <a:buNone/>
            </a:pPr>
            <a:r>
              <a:rPr lang="de-DE" altLang="en-US" sz="1600" dirty="0" err="1">
                <a:solidFill>
                  <a:srgbClr val="FC0128"/>
                </a:solidFill>
              </a:rPr>
              <a:t>Corrected</a:t>
            </a:r>
            <a:endParaRPr lang="de-DE" altLang="en-US" sz="1600" dirty="0">
              <a:solidFill>
                <a:srgbClr val="FC0128"/>
              </a:solidFill>
            </a:endParaRPr>
          </a:p>
        </p:txBody>
      </p:sp>
      <p:sp>
        <p:nvSpPr>
          <p:cNvPr id="3" name="Rechteck 2"/>
          <p:cNvSpPr/>
          <p:nvPr/>
        </p:nvSpPr>
        <p:spPr>
          <a:xfrm>
            <a:off x="6300192" y="930159"/>
            <a:ext cx="973343" cy="369332"/>
          </a:xfrm>
          <a:prstGeom prst="rect">
            <a:avLst/>
          </a:prstGeom>
        </p:spPr>
        <p:txBody>
          <a:bodyPr wrap="none">
            <a:spAutoFit/>
          </a:bodyPr>
          <a:lstStyle/>
          <a:p>
            <a:r>
              <a:rPr lang="de-CH" b="1" dirty="0" err="1">
                <a:solidFill>
                  <a:srgbClr val="00B050"/>
                </a:solidFill>
              </a:rPr>
              <a:t>Mortality</a:t>
            </a:r>
            <a:endParaRPr lang="de-CH" b="1" dirty="0">
              <a:solidFill>
                <a:srgbClr val="00B050"/>
              </a:solidFill>
            </a:endParaRPr>
          </a:p>
        </p:txBody>
      </p:sp>
      <p:sp>
        <p:nvSpPr>
          <p:cNvPr id="4" name="Rechteck 3"/>
          <p:cNvSpPr/>
          <p:nvPr/>
        </p:nvSpPr>
        <p:spPr>
          <a:xfrm>
            <a:off x="6588224" y="1798706"/>
            <a:ext cx="1035861" cy="369332"/>
          </a:xfrm>
          <a:prstGeom prst="rect">
            <a:avLst/>
          </a:prstGeom>
        </p:spPr>
        <p:txBody>
          <a:bodyPr wrap="none">
            <a:spAutoFit/>
          </a:bodyPr>
          <a:lstStyle/>
          <a:p>
            <a:r>
              <a:rPr lang="de-CH" b="1" dirty="0" err="1">
                <a:solidFill>
                  <a:srgbClr val="0070C0"/>
                </a:solidFill>
              </a:rPr>
              <a:t>Morbidity</a:t>
            </a:r>
            <a:endParaRPr lang="de-CH" b="1" dirty="0">
              <a:solidFill>
                <a:srgbClr val="0070C0"/>
              </a:solidFill>
            </a:endParaRPr>
          </a:p>
        </p:txBody>
      </p:sp>
    </p:spTree>
    <p:extLst>
      <p:ext uri="{BB962C8B-B14F-4D97-AF65-F5344CB8AC3E}">
        <p14:creationId xmlns:p14="http://schemas.microsoft.com/office/powerpoint/2010/main" xmlns="" val="28826622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9102"/>
            <a:ext cx="8036303" cy="454581"/>
          </a:xfrm>
        </p:spPr>
        <p:txBody>
          <a:bodyPr>
            <a:noAutofit/>
          </a:bodyPr>
          <a:lstStyle/>
          <a:p>
            <a:r>
              <a:rPr lang="en-US" i="1" u="sng" dirty="0" smtClean="0"/>
              <a:t>Patient Blood Management</a:t>
            </a:r>
            <a:endParaRPr lang="en-US" i="1" u="sng" dirty="0"/>
          </a:p>
        </p:txBody>
      </p:sp>
      <p:sp>
        <p:nvSpPr>
          <p:cNvPr id="3" name="Content Placeholder 2"/>
          <p:cNvSpPr>
            <a:spLocks noGrp="1"/>
          </p:cNvSpPr>
          <p:nvPr>
            <p:ph idx="1"/>
          </p:nvPr>
        </p:nvSpPr>
        <p:spPr>
          <a:xfrm>
            <a:off x="553848" y="1483284"/>
            <a:ext cx="8036303" cy="5374716"/>
          </a:xfrm>
        </p:spPr>
        <p:txBody>
          <a:bodyPr>
            <a:normAutofit fontScale="92500" lnSpcReduction="20000"/>
          </a:bodyPr>
          <a:lstStyle/>
          <a:p>
            <a:r>
              <a:rPr lang="en-US" dirty="0">
                <a:solidFill>
                  <a:srgbClr val="00B0F0"/>
                </a:solidFill>
                <a:ea typeface="MS PGothic" charset="0"/>
              </a:rPr>
              <a:t>Patient Blood Management (PBM) </a:t>
            </a:r>
            <a:r>
              <a:rPr lang="en-US" dirty="0">
                <a:ea typeface="MS PGothic" charset="0"/>
              </a:rPr>
              <a:t>is </a:t>
            </a:r>
            <a:r>
              <a:rPr lang="en-US" dirty="0" smtClean="0">
                <a:ea typeface="MS PGothic" charset="0"/>
              </a:rPr>
              <a:t>the multidisciplinary, </a:t>
            </a:r>
            <a:r>
              <a:rPr lang="en-US" dirty="0">
                <a:ea typeface="MS PGothic" charset="0"/>
              </a:rPr>
              <a:t>timely application of evidence-based medical and surgical concepts designed </a:t>
            </a:r>
            <a:r>
              <a:rPr lang="en-US" dirty="0">
                <a:solidFill>
                  <a:srgbClr val="00B0F0"/>
                </a:solidFill>
                <a:ea typeface="MS PGothic" charset="0"/>
              </a:rPr>
              <a:t>to improve patient outcome by</a:t>
            </a:r>
            <a:r>
              <a:rPr lang="en-US" dirty="0">
                <a:ea typeface="MS PGothic" charset="0"/>
              </a:rPr>
              <a:t>:</a:t>
            </a:r>
          </a:p>
          <a:p>
            <a:pPr lvl="1">
              <a:lnSpc>
                <a:spcPct val="160000"/>
              </a:lnSpc>
            </a:pPr>
            <a:r>
              <a:rPr lang="en-US" dirty="0">
                <a:ea typeface="MS PGothic" charset="0"/>
              </a:rPr>
              <a:t>M</a:t>
            </a:r>
            <a:r>
              <a:rPr lang="en-US" dirty="0" smtClean="0">
                <a:ea typeface="MS PGothic" charset="0"/>
              </a:rPr>
              <a:t>aintaining </a:t>
            </a:r>
            <a:r>
              <a:rPr lang="en-US" dirty="0">
                <a:ea typeface="MS PGothic" charset="0"/>
              </a:rPr>
              <a:t>haemoglobin concentration</a:t>
            </a:r>
          </a:p>
          <a:p>
            <a:pPr lvl="1"/>
            <a:r>
              <a:rPr lang="en-US" dirty="0" smtClean="0">
                <a:ea typeface="MS PGothic" charset="0"/>
              </a:rPr>
              <a:t>Optimizing haemostasis </a:t>
            </a:r>
            <a:r>
              <a:rPr lang="en-US" dirty="0">
                <a:ea typeface="MS PGothic" charset="0"/>
              </a:rPr>
              <a:t>and </a:t>
            </a:r>
          </a:p>
          <a:p>
            <a:pPr lvl="1"/>
            <a:r>
              <a:rPr lang="en-US" b="1" dirty="0" smtClean="0">
                <a:solidFill>
                  <a:srgbClr val="0070C0"/>
                </a:solidFill>
                <a:ea typeface="MS PGothic" charset="0"/>
              </a:rPr>
              <a:t>Minimizing </a:t>
            </a:r>
            <a:r>
              <a:rPr lang="en-US" b="1" dirty="0">
                <a:solidFill>
                  <a:srgbClr val="0070C0"/>
                </a:solidFill>
                <a:ea typeface="MS PGothic" charset="0"/>
              </a:rPr>
              <a:t>blood loss in an effort to improve patient outcome</a:t>
            </a:r>
          </a:p>
          <a:p>
            <a:pPr lvl="1">
              <a:buFont typeface="Wingdings" charset="0"/>
              <a:buNone/>
            </a:pPr>
            <a:endParaRPr lang="en-US" dirty="0">
              <a:ea typeface="MS PGothic" charset="0"/>
            </a:endParaRPr>
          </a:p>
          <a:p>
            <a:pPr algn="r">
              <a:buFont typeface="Wingdings" charset="0"/>
              <a:buNone/>
            </a:pPr>
            <a:endParaRPr/>
          </a:p>
          <a:p>
            <a:pPr algn="r">
              <a:buFont typeface="Wingdings" charset="0"/>
              <a:buNone/>
            </a:pPr>
            <a:endParaRPr lang="en-US" sz="1200" i="1" dirty="0" smtClean="0">
              <a:ea typeface="MS PGothic" charset="0"/>
            </a:endParaRPr>
          </a:p>
          <a:p>
            <a:pPr algn="r">
              <a:buFont typeface="Wingdings" charset="0"/>
              <a:buNone/>
            </a:pPr>
            <a:endParaRPr lang="en-US" sz="1200" i="1" dirty="0" smtClean="0">
              <a:ea typeface="MS PGothic" charset="0"/>
            </a:endParaRPr>
          </a:p>
          <a:p>
            <a:pPr algn="r">
              <a:buFont typeface="Wingdings" charset="0"/>
              <a:buNone/>
            </a:pPr>
            <a:endParaRPr lang="en-US" sz="1200" i="1" dirty="0" smtClean="0">
              <a:ea typeface="MS PGothic" charset="0"/>
            </a:endParaRPr>
          </a:p>
          <a:p>
            <a:pPr algn="r">
              <a:buFont typeface="Wingdings" charset="0"/>
              <a:buNone/>
            </a:pPr>
            <a:endParaRPr lang="en-US" sz="1200" i="1" dirty="0" smtClean="0">
              <a:ea typeface="MS PGothic" charset="0"/>
            </a:endParaRPr>
          </a:p>
          <a:p>
            <a:pPr algn="r">
              <a:buFont typeface="Wingdings" charset="0"/>
              <a:buNone/>
            </a:pPr>
            <a:r>
              <a:rPr lang="en-US" sz="1200" i="1" dirty="0" smtClean="0">
                <a:ea typeface="MS PGothic" charset="0"/>
              </a:rPr>
              <a:t>Source</a:t>
            </a:r>
            <a:r>
              <a:rPr lang="en-US" sz="1200" i="1" dirty="0">
                <a:ea typeface="MS PGothic" charset="0"/>
              </a:rPr>
              <a:t>: Society for the Advancement of Blood Management</a:t>
            </a:r>
          </a:p>
          <a:p>
            <a:endParaRPr lang="en-US" dirty="0"/>
          </a:p>
        </p:txBody>
      </p:sp>
      <p:pic>
        <p:nvPicPr>
          <p:cNvPr id="4" name="Picture 3"/>
          <p:cNvPicPr>
            <a:picLocks noChangeAspect="1"/>
          </p:cNvPicPr>
          <p:nvPr/>
        </p:nvPicPr>
        <p:blipFill>
          <a:blip r:embed="rId2"/>
          <a:stretch>
            <a:fillRect/>
          </a:stretch>
        </p:blipFill>
        <p:spPr>
          <a:xfrm>
            <a:off x="5131534" y="4618666"/>
            <a:ext cx="3333750" cy="1680210"/>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 val="148974676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TotalTime>
  <Words>2507</Words>
  <Application>Microsoft Office PowerPoint</Application>
  <PresentationFormat>On-screen Show (4:3)</PresentationFormat>
  <Paragraphs>460</Paragraphs>
  <Slides>68</Slides>
  <Notes>2</Notes>
  <HiddenSlides>1</HiddenSlides>
  <MMClips>0</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68</vt:i4>
      </vt:variant>
    </vt:vector>
  </HeadingPairs>
  <TitlesOfParts>
    <vt:vector size="72" baseType="lpstr">
      <vt:lpstr>Office Theme</vt:lpstr>
      <vt:lpstr>Photo Editor-Foto</vt:lpstr>
      <vt:lpstr>Worksheet</vt:lpstr>
      <vt:lpstr>Document</vt:lpstr>
      <vt:lpstr>Slide 1</vt:lpstr>
      <vt:lpstr>General Problems of Blood Products </vt:lpstr>
      <vt:lpstr>Slide 3</vt:lpstr>
      <vt:lpstr>Slide 4</vt:lpstr>
      <vt:lpstr>Slide 5</vt:lpstr>
      <vt:lpstr>Slide 6</vt:lpstr>
      <vt:lpstr>Slide 7</vt:lpstr>
      <vt:lpstr>Slide 8</vt:lpstr>
      <vt:lpstr>Patient Blood Management</vt:lpstr>
      <vt:lpstr>WHAT IS PBM? …….. Contd ….</vt:lpstr>
      <vt:lpstr>Slide 11</vt:lpstr>
      <vt:lpstr>DIAGNOSTIC RESULTS – TURNAROUND TIME</vt:lpstr>
      <vt:lpstr>Slide 13</vt:lpstr>
      <vt:lpstr>FUNCTION PRINCIPLE OF ROTEM® I</vt:lpstr>
      <vt:lpstr>ROTEM – DETECTION METHOD</vt:lpstr>
      <vt:lpstr>Slide 16</vt:lpstr>
      <vt:lpstr>Slide 17</vt:lpstr>
      <vt:lpstr>Answers</vt:lpstr>
      <vt:lpstr>New Pathway  3 steps</vt:lpstr>
      <vt:lpstr>Tests for Coagulation disorders</vt:lpstr>
      <vt:lpstr>Screening Tests for Hemostasis</vt:lpstr>
      <vt:lpstr>Value of history in Diagnosis</vt:lpstr>
      <vt:lpstr>Limitation of existing standard laboratory methods</vt:lpstr>
      <vt:lpstr>Main Measure</vt:lpstr>
      <vt:lpstr>Newer Methods – more accurately represents Thrombin Generation</vt:lpstr>
      <vt:lpstr>Slide 26</vt:lpstr>
      <vt:lpstr>Slide 27</vt:lpstr>
      <vt:lpstr>REFERENCE VALUES</vt:lpstr>
      <vt:lpstr>TEMOGRAM 2 - NORMAL PATIENT</vt:lpstr>
      <vt:lpstr>Slide 30</vt:lpstr>
      <vt:lpstr>Slide 31</vt:lpstr>
      <vt:lpstr>Slide 32</vt:lpstr>
      <vt:lpstr>Slide 33</vt:lpstr>
      <vt:lpstr>RAPID ASSESSMENT IN ONLY 10 MINUTES</vt:lpstr>
      <vt:lpstr>Slide 35</vt:lpstr>
      <vt:lpstr>Algorithm Based Approach</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Evaluation of a Novel Transfusion Alogrithm Employing Point-of-care Coagulation Assays in Cardiac Surgery</vt:lpstr>
      <vt:lpstr>ANNUAL SAVINGS IN DIRECT TRANSFUSION COSTS AT TORONTO GENERAL HOSPITAL, CANADA</vt:lpstr>
      <vt:lpstr>Slide 59</vt:lpstr>
      <vt:lpstr>Slide 60</vt:lpstr>
      <vt:lpstr>Slide 61</vt:lpstr>
      <vt:lpstr>Slide 62</vt:lpstr>
      <vt:lpstr>Comparison of conventional TEG® technique with ROTEM® technique</vt:lpstr>
      <vt:lpstr>Slide 64</vt:lpstr>
      <vt:lpstr>Slide 65</vt:lpstr>
      <vt:lpstr>Slide 66</vt:lpstr>
      <vt:lpstr>COST EFFECTIVENESS OF ROTEM</vt:lpstr>
      <vt:lpstr>Slide 68</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admin</cp:lastModifiedBy>
  <cp:revision>13</cp:revision>
  <dcterms:created xsi:type="dcterms:W3CDTF">2006-08-16T00:00:00Z</dcterms:created>
  <dcterms:modified xsi:type="dcterms:W3CDTF">2018-03-05T04:32:41Z</dcterms:modified>
</cp:coreProperties>
</file>